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6" r:id="rId1"/>
  </p:sldMasterIdLst>
  <p:notesMasterIdLst>
    <p:notesMasterId r:id="rId45"/>
  </p:notesMasterIdLst>
  <p:sldIdLst>
    <p:sldId id="257" r:id="rId2"/>
    <p:sldId id="258" r:id="rId3"/>
    <p:sldId id="296" r:id="rId4"/>
    <p:sldId id="287" r:id="rId5"/>
    <p:sldId id="288" r:id="rId6"/>
    <p:sldId id="289" r:id="rId7"/>
    <p:sldId id="301" r:id="rId8"/>
    <p:sldId id="302" r:id="rId9"/>
    <p:sldId id="290" r:id="rId10"/>
    <p:sldId id="295" r:id="rId11"/>
    <p:sldId id="280" r:id="rId12"/>
    <p:sldId id="278" r:id="rId13"/>
    <p:sldId id="279" r:id="rId14"/>
    <p:sldId id="281" r:id="rId15"/>
    <p:sldId id="303" r:id="rId16"/>
    <p:sldId id="282" r:id="rId17"/>
    <p:sldId id="283" r:id="rId18"/>
    <p:sldId id="315" r:id="rId19"/>
    <p:sldId id="316" r:id="rId20"/>
    <p:sldId id="306" r:id="rId21"/>
    <p:sldId id="314" r:id="rId22"/>
    <p:sldId id="292" r:id="rId23"/>
    <p:sldId id="320" r:id="rId24"/>
    <p:sldId id="321" r:id="rId25"/>
    <p:sldId id="308" r:id="rId26"/>
    <p:sldId id="276" r:id="rId27"/>
    <p:sldId id="304" r:id="rId28"/>
    <p:sldId id="267" r:id="rId29"/>
    <p:sldId id="311" r:id="rId30"/>
    <p:sldId id="313" r:id="rId31"/>
    <p:sldId id="312" r:id="rId32"/>
    <p:sldId id="271" r:id="rId33"/>
    <p:sldId id="266" r:id="rId34"/>
    <p:sldId id="268" r:id="rId35"/>
    <p:sldId id="269" r:id="rId36"/>
    <p:sldId id="270" r:id="rId37"/>
    <p:sldId id="310" r:id="rId38"/>
    <p:sldId id="322" r:id="rId39"/>
    <p:sldId id="307" r:id="rId40"/>
    <p:sldId id="277" r:id="rId41"/>
    <p:sldId id="286" r:id="rId42"/>
    <p:sldId id="297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68"/>
    <a:srgbClr val="1655B2"/>
    <a:srgbClr val="F7F7F7"/>
    <a:srgbClr val="5F7DC1"/>
    <a:srgbClr val="6C6CAC"/>
    <a:srgbClr val="4444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83546" autoAdjust="0"/>
  </p:normalViewPr>
  <p:slideViewPr>
    <p:cSldViewPr>
      <p:cViewPr>
        <p:scale>
          <a:sx n="90" d="100"/>
          <a:sy n="90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166813969682368"/>
          <c:y val="7.689097516656572E-2"/>
          <c:w val="0.49488336279393652"/>
          <c:h val="0.7592586311326469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Application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Onyx</c:v>
                </c:pt>
                <c:pt idx="1">
                  <c:v>Redmine</c:v>
                </c:pt>
                <c:pt idx="2">
                  <c:v>PaperTracks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Access Control Only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Onyx</c:v>
                </c:pt>
                <c:pt idx="1">
                  <c:v>Redmine</c:v>
                </c:pt>
                <c:pt idx="2">
                  <c:v>PaperTracks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1.2534999999999998</c:v>
                </c:pt>
                <c:pt idx="1">
                  <c:v>1.34483</c:v>
                </c:pt>
                <c:pt idx="2">
                  <c:v>4.5177999999999994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Taint Tracking Only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Onyx</c:v>
                </c:pt>
                <c:pt idx="1">
                  <c:v>Redmine</c:v>
                </c:pt>
                <c:pt idx="2">
                  <c:v>PaperTracks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3.56</c:v>
                </c:pt>
                <c:pt idx="1">
                  <c:v>2.0525999999999995</c:v>
                </c:pt>
                <c:pt idx="2">
                  <c:v>5.149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Full System</c:v>
                </c:pt>
              </c:strCache>
            </c:strRef>
          </c:tx>
          <c:dLbls>
            <c:dLbl>
              <c:idx val="2"/>
              <c:spPr>
                <a:solidFill>
                  <a:schemeClr val="bg1">
                    <a:alpha val="8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Val val="1"/>
            </c:dLbl>
            <c:delete val="1"/>
          </c:dLbls>
          <c:cat>
            <c:strRef>
              <c:f>Sheet1!$A$2:$A$4</c:f>
              <c:strCache>
                <c:ptCount val="3"/>
                <c:pt idx="0">
                  <c:v>Onyx</c:v>
                </c:pt>
                <c:pt idx="1">
                  <c:v>Redmine</c:v>
                </c:pt>
                <c:pt idx="2">
                  <c:v>PaperTracks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4.45</c:v>
                </c:pt>
                <c:pt idx="1">
                  <c:v>2.3636360000000001</c:v>
                </c:pt>
                <c:pt idx="2">
                  <c:v>10.7</c:v>
                </c:pt>
              </c:numCache>
            </c:numRef>
          </c:val>
        </c:ser>
        <c:dLbls/>
        <c:axId val="93911680"/>
        <c:axId val="93938048"/>
      </c:barChart>
      <c:catAx>
        <c:axId val="93911680"/>
        <c:scaling>
          <c:orientation val="minMax"/>
        </c:scaling>
        <c:axPos val="b"/>
        <c:tickLblPos val="nextTo"/>
        <c:crossAx val="93938048"/>
        <c:crosses val="autoZero"/>
        <c:auto val="1"/>
        <c:lblAlgn val="ctr"/>
        <c:lblOffset val="100"/>
      </c:catAx>
      <c:valAx>
        <c:axId val="93938048"/>
        <c:scaling>
          <c:orientation val="minMax"/>
          <c:max val="7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Transaction Time  (Normalized)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61224489795919E-2"/>
              <c:y val="7.5763173834039993E-2"/>
            </c:manualLayout>
          </c:layout>
        </c:title>
        <c:numFmt formatCode="General" sourceLinked="1"/>
        <c:tickLblPos val="nextTo"/>
        <c:crossAx val="939116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FC69F-5B04-4B94-8B0E-5D315C267EA2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5C46C-0FE4-48D3-9CCE-C7D63FE43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17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C46C-0FE4-48D3-9CCE-C7D63FE43E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631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*Add original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redmine</a:t>
            </a:r>
            <a:r>
              <a:rPr lang="en-US" baseline="0" dirty="0" smtClean="0"/>
              <a:t> code with long code and fix the code over several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33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*Add original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redmine</a:t>
            </a:r>
            <a:r>
              <a:rPr lang="en-US" baseline="0" dirty="0" smtClean="0"/>
              <a:t> code with long code and fix the code over several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33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Application_helper</a:t>
            </a:r>
            <a:r>
              <a:rPr lang="en-US" baseline="0" dirty="0" smtClean="0"/>
              <a:t> -&gt; 4</a:t>
            </a:r>
          </a:p>
          <a:p>
            <a:r>
              <a:rPr lang="en-US" baseline="0" dirty="0" smtClean="0"/>
              <a:t>Project -&gt; 2</a:t>
            </a:r>
          </a:p>
          <a:p>
            <a:r>
              <a:rPr lang="en-US" baseline="0" dirty="0" err="1" smtClean="0"/>
              <a:t>Projects_controller</a:t>
            </a:r>
            <a:r>
              <a:rPr lang="en-US" baseline="0" dirty="0" smtClean="0"/>
              <a:t> -&gt; 3</a:t>
            </a:r>
          </a:p>
          <a:p>
            <a:r>
              <a:rPr lang="en-US" baseline="0" dirty="0" err="1" smtClean="0"/>
              <a:t>Acts_as_searchable.rb</a:t>
            </a:r>
            <a:r>
              <a:rPr lang="en-US" baseline="0" dirty="0" smtClean="0"/>
              <a:t> -&gt;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C46C-0FE4-48D3-9CCE-C7D63FE43E8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868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 source-to-source tool for Ruby on Rails applications</a:t>
            </a:r>
          </a:p>
          <a:p>
            <a:r>
              <a:rPr lang="en-US" sz="1200" dirty="0" smtClean="0"/>
              <a:t>Secures application by enforcing data-level security policies</a:t>
            </a:r>
          </a:p>
          <a:p>
            <a:r>
              <a:rPr lang="en-US" sz="1200" dirty="0" smtClean="0"/>
              <a:t>Target data sanitization and access control policies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*Make</a:t>
            </a:r>
            <a:r>
              <a:rPr lang="en-US" baseline="0" dirty="0" smtClean="0"/>
              <a:t> this show the taint flow (like the picture in StringStuff2.odt)</a:t>
            </a:r>
          </a:p>
          <a:p>
            <a:r>
              <a:rPr lang="en-US" baseline="0" dirty="0" smtClean="0"/>
              <a:t>*keep the foo-bar example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Cite </a:t>
            </a:r>
            <a:r>
              <a:rPr lang="en-US" baseline="0" dirty="0" err="1" smtClean="0"/>
              <a:t>DBTaint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575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C46C-0FE4-48D3-9CCE-C7D63FE43E8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094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*Work on this one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Add sample</a:t>
            </a:r>
            <a:r>
              <a:rPr lang="en-US" baseline="0" dirty="0" smtClean="0"/>
              <a:t> context-sensitive annotations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Example of situations of different context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21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442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make design goals slide (including things like that the annotations should not break the original application) (maybe specify performance as not a primary goal too)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C46C-0FE4-48D3-9CCE-C7D63FE43E8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47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</a:t>
            </a:r>
            <a:r>
              <a:rPr lang="en-US" baseline="0" dirty="0" smtClean="0"/>
              <a:t> web applications being produced left and write specially thanks to modern day web application frameworks its easier than ever.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C46C-0FE4-48D3-9CCE-C7D63FE43E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39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C46C-0FE4-48D3-9CCE-C7D63FE43E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39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C46C-0FE4-48D3-9CCE-C7D63FE43E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01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 source-to-source tool for Ruby on Rails applications</a:t>
            </a:r>
          </a:p>
          <a:p>
            <a:r>
              <a:rPr lang="en-US" sz="1200" dirty="0" smtClean="0"/>
              <a:t>Secures application by enforcing data-level security policies</a:t>
            </a:r>
          </a:p>
          <a:p>
            <a:r>
              <a:rPr lang="en-US" sz="1200" dirty="0" smtClean="0"/>
              <a:t>Target data sanitization and access control policies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 source-to-source tool for Ruby on Rails applications</a:t>
            </a:r>
          </a:p>
          <a:p>
            <a:r>
              <a:rPr lang="en-US" sz="1200" dirty="0" smtClean="0"/>
              <a:t>Secures application by enforcing data-level security policies</a:t>
            </a:r>
          </a:p>
          <a:p>
            <a:r>
              <a:rPr lang="en-US" sz="1200" dirty="0" smtClean="0"/>
              <a:t>Target data sanitization and access control policies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 source-to-source tool for Ruby on Rails applications</a:t>
            </a:r>
          </a:p>
          <a:p>
            <a:r>
              <a:rPr lang="en-US" sz="1200" dirty="0" smtClean="0"/>
              <a:t>Secures application by enforcing data-level security policies</a:t>
            </a:r>
          </a:p>
          <a:p>
            <a:r>
              <a:rPr lang="en-US" sz="1200" dirty="0" smtClean="0"/>
              <a:t>Target data sanitization and access control policies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*Add original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redmine</a:t>
            </a:r>
            <a:r>
              <a:rPr lang="en-US" baseline="0" dirty="0" smtClean="0"/>
              <a:t> code with long code and fix the code over several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3B49-6D4A-8E4A-A2DD-A53185E68B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33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E47C-39D8-4E0A-A71F-10788E759847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36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ECAD-1FFA-4C3C-9169-12841289D323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02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3A60-3B89-473C-A0EA-1390C0E02C43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43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04E6-371F-42B8-B039-4D49931EEEF8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6666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372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2491-2AE1-48EE-B4E8-A90EABADE730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1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6B28-9B88-4536-8C8B-336966AA8AAF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74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FCCB-8354-48C9-B4F8-71C473069572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06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C475-D292-41A2-B4E6-E820D4E89BB1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86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3385-8373-434D-86BE-748D1C3C3280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9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8437-07A0-4F21-94BB-124DA8853041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0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AF47-E6FB-4443-872E-41CB7FE3DE51}" type="datetime1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8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5943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64A4-9946-4A14-8B3E-FF01E9137997}" type="datetime1">
              <a:rPr lang="en-US" smtClean="0"/>
              <a:pPr/>
              <a:t>6/16/2011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1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1875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 smtClean="0">
                <a:ea typeface="Verdana" pitchFamily="34" charset="0"/>
                <a:cs typeface="Verdana" pitchFamily="34" charset="0"/>
              </a:rPr>
            </a:br>
            <a:r>
              <a:rPr lang="en-US" sz="2800" dirty="0">
                <a:ea typeface="Verdana" pitchFamily="34" charset="0"/>
                <a:cs typeface="Verdana" pitchFamily="34" charset="0"/>
              </a:rPr>
              <a:t>A 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Data-Centric Web 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Application Security Framework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38600"/>
            <a:ext cx="9144000" cy="1790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Verdana" pitchFamily="34" charset="0"/>
              </a:rPr>
              <a:t>Jonathan Burket, Patrick Mutchler, Michael Weaver,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Verdana" pitchFamily="34" charset="0"/>
              </a:rPr>
              <a:t>Muzzammil Zaveri, and David Evans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Verdana" pitchFamily="34" charset="0"/>
              </a:rPr>
              <a:t>University of Virginia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Verdana" pitchFamily="34" charset="0"/>
              </a:rPr>
              <a:t>http://guardrails.cs.virginia.edu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4619" y="2076906"/>
            <a:ext cx="19699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43" b="89764" l="3125" r="93092">
                        <a14:foregroundMark x1="3289" y1="31102" x2="3289" y2="31102"/>
                        <a14:foregroundMark x1="93092" y1="32677" x2="93092" y2="32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260" y="2076906"/>
            <a:ext cx="19699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4539" y="2076906"/>
            <a:ext cx="2689721" cy="646331"/>
          </a:xfrm>
          <a:prstGeom prst="rect">
            <a:avLst/>
          </a:prstGeom>
          <a:solidFill>
            <a:srgbClr val="0D326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Palatino Linotype" pitchFamily="18" charset="0"/>
              </a:rPr>
              <a:t>GuardRails</a:t>
            </a:r>
            <a:endParaRPr lang="en-US" sz="36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7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079565" cy="345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000" r="45714" b="12073"/>
          <a:stretch/>
        </p:blipFill>
        <p:spPr bwMode="auto">
          <a:xfrm>
            <a:off x="1447800" y="3429000"/>
            <a:ext cx="7280086" cy="2174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05000" y="4267200"/>
            <a:ext cx="6629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24000" y="762000"/>
            <a:ext cx="2514600" cy="480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3429000" y="1752600"/>
            <a:ext cx="2595471" cy="10128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1447800"/>
            <a:ext cx="2590800" cy="1190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09999" y="2438400"/>
            <a:ext cx="2024062" cy="519112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09999" y="3228974"/>
            <a:ext cx="1857376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05200" y="3580560"/>
            <a:ext cx="2328861" cy="403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4" idx="3"/>
          </p:cNvCxnSpPr>
          <p:nvPr/>
        </p:nvCxnSpPr>
        <p:spPr>
          <a:xfrm flipV="1">
            <a:off x="3829050" y="3735337"/>
            <a:ext cx="2195421" cy="1039066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05114" y="2790825"/>
            <a:ext cx="2909886" cy="280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10000" y="3837259"/>
            <a:ext cx="2514600" cy="120146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61570" y="849868"/>
            <a:ext cx="21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752600" y="129540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A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752599" y="2178841"/>
            <a:ext cx="2057400" cy="12239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B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752600" y="358056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1752600" y="4495800"/>
            <a:ext cx="20574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67376" y="2564603"/>
            <a:ext cx="24384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Object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 rot="1369760">
            <a:off x="4829948" y="180071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 rot="1369760">
            <a:off x="4623986" y="210514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Append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 rot="906022">
            <a:off x="4602591" y="2445268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 rot="279692">
            <a:off x="4522090" y="2740461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4522366" y="297656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21058002">
            <a:off x="4497273" y="3479241"/>
            <a:ext cx="66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Delete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 rot="20118698">
            <a:off x="4651653" y="3977645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 rot="20118698">
            <a:off x="4777816" y="416338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717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24000" y="762000"/>
            <a:ext cx="2514600" cy="480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3429000" y="1752600"/>
            <a:ext cx="2595471" cy="10128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1447800"/>
            <a:ext cx="2590800" cy="1190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09999" y="2438400"/>
            <a:ext cx="2024062" cy="519112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09999" y="3228974"/>
            <a:ext cx="1857376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05200" y="3580560"/>
            <a:ext cx="2328861" cy="403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4" idx="3"/>
          </p:cNvCxnSpPr>
          <p:nvPr/>
        </p:nvCxnSpPr>
        <p:spPr>
          <a:xfrm flipV="1">
            <a:off x="3829050" y="3735337"/>
            <a:ext cx="2195421" cy="1039066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05114" y="2790825"/>
            <a:ext cx="2909886" cy="280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10000" y="3837259"/>
            <a:ext cx="2514600" cy="120146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61570" y="849868"/>
            <a:ext cx="21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752600" y="129540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A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752599" y="2178841"/>
            <a:ext cx="2057400" cy="12239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B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752600" y="358056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1752600" y="4495800"/>
            <a:ext cx="20574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67376" y="2564603"/>
            <a:ext cx="24384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Object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 rot="1369760">
            <a:off x="4829948" y="180071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 rot="1369760">
            <a:off x="4623986" y="210514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Append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 rot="906022">
            <a:off x="4602591" y="2445268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 rot="279692">
            <a:off x="4522090" y="2740461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4522366" y="297656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21058002">
            <a:off x="4497273" y="3479241"/>
            <a:ext cx="66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Delete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 rot="20118698">
            <a:off x="4651653" y="3977645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 rot="20118698">
            <a:off x="4777816" y="416338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2265403" y="2260150"/>
            <a:ext cx="1079422" cy="1024187"/>
            <a:chOff x="381000" y="2685210"/>
            <a:chExt cx="1485900" cy="1281112"/>
          </a:xfrm>
        </p:grpSpPr>
        <p:sp>
          <p:nvSpPr>
            <p:cNvPr id="79" name="Rectangle 78"/>
            <p:cNvSpPr/>
            <p:nvPr/>
          </p:nvSpPr>
          <p:spPr>
            <a:xfrm>
              <a:off x="381000" y="2685210"/>
              <a:ext cx="1485900" cy="12811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3622" y="2738527"/>
              <a:ext cx="1473278" cy="34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Output HTML</a:t>
              </a:r>
              <a:endParaRPr lang="en-US" sz="1200" b="1" dirty="0"/>
            </a:p>
          </p:txBody>
        </p:sp>
      </p:grpSp>
      <p:sp>
        <p:nvSpPr>
          <p:cNvPr id="78" name="Oval 77"/>
          <p:cNvSpPr/>
          <p:nvPr/>
        </p:nvSpPr>
        <p:spPr>
          <a:xfrm>
            <a:off x="5676900" y="2877676"/>
            <a:ext cx="1038225" cy="6859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Object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1934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27 -0.04745 L -0.36927 -0.02384 C -0.36927 -0.01342 -0.26753 -1.48148E-6 -0.18472 -1.48148E-6 L -4.16667E-6 -1.48148E-6 " pathEditMode="relative" rAng="0" ptsTypes="FfFF">
                                      <p:cBhvr>
                                        <p:cTn id="6" dur="10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24000" y="762000"/>
            <a:ext cx="2514600" cy="480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3429000" y="1752600"/>
            <a:ext cx="2595471" cy="10128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1447800"/>
            <a:ext cx="2590800" cy="1190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09999" y="2438400"/>
            <a:ext cx="2024062" cy="519112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09999" y="3228974"/>
            <a:ext cx="1857376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05200" y="3580560"/>
            <a:ext cx="2328861" cy="403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4" idx="3"/>
          </p:cNvCxnSpPr>
          <p:nvPr/>
        </p:nvCxnSpPr>
        <p:spPr>
          <a:xfrm flipV="1">
            <a:off x="3829050" y="3735337"/>
            <a:ext cx="2195421" cy="1039066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05114" y="2790825"/>
            <a:ext cx="2909886" cy="280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10000" y="3837259"/>
            <a:ext cx="2514600" cy="120146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61570" y="849868"/>
            <a:ext cx="21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752600" y="129540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A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752599" y="2178841"/>
            <a:ext cx="2057400" cy="12239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B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752600" y="358056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1752600" y="4495800"/>
            <a:ext cx="20574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67376" y="2564603"/>
            <a:ext cx="24384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Data Object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 rot="1369760">
            <a:off x="4829948" y="180071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 rot="1369760">
            <a:off x="4623986" y="210514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Append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 rot="906022">
            <a:off x="4602591" y="2445268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 rot="279692">
            <a:off x="4522090" y="2740461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4522366" y="297656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21058002">
            <a:off x="4497273" y="3479241"/>
            <a:ext cx="66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Delete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 rot="20118698">
            <a:off x="4651653" y="3977645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 rot="20118698">
            <a:off x="4777816" y="416338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65403" y="2260150"/>
            <a:ext cx="1079422" cy="1024187"/>
            <a:chOff x="2265403" y="2641150"/>
            <a:chExt cx="1079422" cy="1024187"/>
          </a:xfrm>
        </p:grpSpPr>
        <p:grpSp>
          <p:nvGrpSpPr>
            <p:cNvPr id="81" name="Group 80"/>
            <p:cNvGrpSpPr/>
            <p:nvPr/>
          </p:nvGrpSpPr>
          <p:grpSpPr>
            <a:xfrm>
              <a:off x="2265403" y="2641150"/>
              <a:ext cx="1079422" cy="1024187"/>
              <a:chOff x="381000" y="2685210"/>
              <a:chExt cx="1485900" cy="128111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81000" y="2685210"/>
                <a:ext cx="1485900" cy="12811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93622" y="2738527"/>
                <a:ext cx="1473278" cy="34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Output HTML</a:t>
                </a:r>
                <a:endParaRPr lang="en-US" sz="1200" b="1" dirty="0"/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2306600" y="2939822"/>
              <a:ext cx="1038225" cy="68591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Data Object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020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42344 -2.22222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524000" y="762000"/>
            <a:ext cx="2514600" cy="480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14" idx="3"/>
          </p:cNvCxnSpPr>
          <p:nvPr/>
        </p:nvCxnSpPr>
        <p:spPr>
          <a:xfrm flipV="1">
            <a:off x="3829050" y="3735337"/>
            <a:ext cx="2195421" cy="1039066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10000" y="3837259"/>
            <a:ext cx="2514600" cy="120146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09999" y="3228974"/>
            <a:ext cx="1857376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09999" y="2438400"/>
            <a:ext cx="2024062" cy="519112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517268" y="2438400"/>
            <a:ext cx="2738615" cy="16115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9000" y="1752600"/>
            <a:ext cx="2405061" cy="938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1447800"/>
            <a:ext cx="2438400" cy="1120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05200" y="3614431"/>
            <a:ext cx="2133600" cy="370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05114" y="2790825"/>
            <a:ext cx="2757486" cy="2662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61570" y="849868"/>
            <a:ext cx="21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752600" y="129540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A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752599" y="2178841"/>
            <a:ext cx="2057400" cy="12239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B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752600" y="358056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1752600" y="4495800"/>
            <a:ext cx="20574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67376" y="2564603"/>
            <a:ext cx="2438400" cy="13716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Object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 rot="1369760">
            <a:off x="4829948" y="180071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 rot="1369760">
            <a:off x="4623986" y="210514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Append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 rot="906022">
            <a:off x="4602591" y="2445268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 rot="279692">
            <a:off x="4522090" y="2740461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4522366" y="297656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21058002">
            <a:off x="4497273" y="3479241"/>
            <a:ext cx="66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Delete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 rot="20118698">
            <a:off x="4651653" y="3977645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 rot="20118698">
            <a:off x="4777816" y="416338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6324600" y="4625646"/>
            <a:ext cx="1990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Proxy that Enforces</a:t>
            </a:r>
          </a:p>
          <a:p>
            <a:pPr algn="ctr"/>
            <a:r>
              <a:rPr lang="en-US" dirty="0" smtClean="0"/>
              <a:t>Security Policies</a:t>
            </a:r>
            <a:endParaRPr lang="en-US" dirty="0"/>
          </a:p>
        </p:txBody>
      </p:sp>
      <p:cxnSp>
        <p:nvCxnSpPr>
          <p:cNvPr id="80" name="Straight Arrow Connector 79"/>
          <p:cNvCxnSpPr>
            <a:stCxn id="78" idx="0"/>
          </p:cNvCxnSpPr>
          <p:nvPr/>
        </p:nvCxnSpPr>
        <p:spPr>
          <a:xfrm flipH="1" flipV="1">
            <a:off x="7319872" y="4049996"/>
            <a:ext cx="1" cy="5756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31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524000" y="762000"/>
            <a:ext cx="2514600" cy="480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14" idx="3"/>
          </p:cNvCxnSpPr>
          <p:nvPr/>
        </p:nvCxnSpPr>
        <p:spPr>
          <a:xfrm flipV="1">
            <a:off x="3829050" y="3735337"/>
            <a:ext cx="2195421" cy="1039066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10000" y="3837259"/>
            <a:ext cx="2514600" cy="120146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09999" y="3228974"/>
            <a:ext cx="1857376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09999" y="2438400"/>
            <a:ext cx="2024062" cy="519112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517268" y="2438400"/>
            <a:ext cx="2738615" cy="16115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9000" y="1752600"/>
            <a:ext cx="2405061" cy="938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1447800"/>
            <a:ext cx="2438400" cy="1120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05200" y="3614431"/>
            <a:ext cx="2133600" cy="370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05114" y="2790825"/>
            <a:ext cx="2757486" cy="2662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61570" y="849868"/>
            <a:ext cx="21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752600" y="129540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A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752599" y="2178841"/>
            <a:ext cx="2057400" cy="12239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B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752600" y="358056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1752600" y="4495800"/>
            <a:ext cx="20574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67376" y="2564603"/>
            <a:ext cx="2438400" cy="13716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Object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 rot="1369760">
            <a:off x="4829948" y="180071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 rot="1369760">
            <a:off x="4623986" y="210514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Append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 rot="906022">
            <a:off x="4602591" y="2445268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 rot="279692">
            <a:off x="4522090" y="2740461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4522366" y="297656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21058002">
            <a:off x="4497273" y="3479241"/>
            <a:ext cx="66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Delete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 rot="20118698">
            <a:off x="4651653" y="3977645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 rot="20118698">
            <a:off x="4777816" y="416338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057400" y="2237600"/>
            <a:ext cx="1447800" cy="1046738"/>
            <a:chOff x="381000" y="2657005"/>
            <a:chExt cx="1485900" cy="1309317"/>
          </a:xfrm>
        </p:grpSpPr>
        <p:sp>
          <p:nvSpPr>
            <p:cNvPr id="31" name="Rectangle 30"/>
            <p:cNvSpPr/>
            <p:nvPr/>
          </p:nvSpPr>
          <p:spPr>
            <a:xfrm>
              <a:off x="381000" y="2685210"/>
              <a:ext cx="1485900" cy="12811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3622" y="2657005"/>
              <a:ext cx="1473278" cy="34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Output HTML</a:t>
              </a:r>
              <a:endParaRPr lang="en-US" sz="1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17268" y="2822307"/>
            <a:ext cx="1264532" cy="810822"/>
            <a:chOff x="5517268" y="2822307"/>
            <a:chExt cx="1264532" cy="810822"/>
          </a:xfrm>
        </p:grpSpPr>
        <p:sp>
          <p:nvSpPr>
            <p:cNvPr id="2" name="Oval 1"/>
            <p:cNvSpPr/>
            <p:nvPr/>
          </p:nvSpPr>
          <p:spPr>
            <a:xfrm>
              <a:off x="5517268" y="2822307"/>
              <a:ext cx="1264532" cy="8108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638800" y="2877676"/>
              <a:ext cx="1038225" cy="68591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Data Object</a:t>
              </a:r>
              <a:endParaRPr lang="en-US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324600" y="4625646"/>
            <a:ext cx="1990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Proxy that Enforces</a:t>
            </a:r>
          </a:p>
          <a:p>
            <a:pPr algn="ctr"/>
            <a:r>
              <a:rPr lang="en-US" dirty="0" smtClean="0"/>
              <a:t>Security Policies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0"/>
          </p:cNvCxnSpPr>
          <p:nvPr/>
        </p:nvCxnSpPr>
        <p:spPr>
          <a:xfrm flipH="1" flipV="1">
            <a:off x="7319872" y="4049996"/>
            <a:ext cx="1" cy="5756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347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27 -0.04745 L -0.36927 -0.02384 C -0.36927 -0.01342 -0.26753 -1.48148E-6 -0.18472 -1.48148E-6 L -4.16667E-6 -1.48148E-6 " pathEditMode="relative" rAng="0" ptsTypes="FfFF">
                                      <p:cBhvr>
                                        <p:cTn id="6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Philosophy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93838"/>
            <a:ext cx="4773613" cy="45259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Security policies should be attached to the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Security policies should be enforced automatically</a:t>
            </a:r>
          </a:p>
        </p:txBody>
      </p:sp>
      <p:pic>
        <p:nvPicPr>
          <p:cNvPr id="2050" name="Picture 2" descr="DataT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9050" y="1828800"/>
            <a:ext cx="2750211" cy="3355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05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2925" y="2038350"/>
            <a:ext cx="7991475" cy="1847850"/>
            <a:chOff x="542925" y="1888688"/>
            <a:chExt cx="7991475" cy="1847850"/>
          </a:xfrm>
        </p:grpSpPr>
        <p:sp>
          <p:nvSpPr>
            <p:cNvPr id="9" name="Rectangle 8"/>
            <p:cNvSpPr/>
            <p:nvPr/>
          </p:nvSpPr>
          <p:spPr>
            <a:xfrm>
              <a:off x="542925" y="1888688"/>
              <a:ext cx="2809875" cy="1828800"/>
            </a:xfrm>
            <a:prstGeom prst="rect">
              <a:avLst/>
            </a:prstGeom>
            <a:solidFill>
              <a:srgbClr val="0D3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Annotated Ruby on Rails Code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907738"/>
              <a:ext cx="2590800" cy="1828800"/>
            </a:xfrm>
            <a:prstGeom prst="rect">
              <a:avLst/>
            </a:prstGeom>
            <a:solidFill>
              <a:srgbClr val="0D3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Secure Ruby on Rails Code</a:t>
              </a:r>
              <a:endParaRPr lang="en-US" sz="2800" dirty="0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352800" y="2079188"/>
              <a:ext cx="2590800" cy="14478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GuardRails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601200" y="2791649"/>
            <a:ext cx="388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Prevent Bugs and Security Vulnerabilities</a:t>
            </a:r>
          </a:p>
          <a:p>
            <a:pPr algn="ctr"/>
            <a:r>
              <a:rPr lang="en-US" sz="2600" dirty="0" smtClean="0"/>
              <a:t>Improve Readability</a:t>
            </a:r>
          </a:p>
          <a:p>
            <a:pPr algn="ctr"/>
            <a:r>
              <a:rPr lang="en-US" sz="2600" dirty="0" smtClean="0"/>
              <a:t>Easy to 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962400" y="3276600"/>
            <a:ext cx="342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Access </a:t>
            </a:r>
            <a:r>
              <a:rPr lang="en-US" sz="2600" dirty="0"/>
              <a:t>C</a:t>
            </a:r>
            <a:r>
              <a:rPr lang="en-US" sz="2600" dirty="0" smtClean="0"/>
              <a:t>ontrol </a:t>
            </a:r>
            <a:r>
              <a:rPr lang="en-US" sz="2600" dirty="0"/>
              <a:t>P</a:t>
            </a:r>
            <a:r>
              <a:rPr lang="en-US" sz="2600" dirty="0" smtClean="0"/>
              <a:t>olicies</a:t>
            </a:r>
          </a:p>
          <a:p>
            <a:pPr algn="ctr"/>
            <a:r>
              <a:rPr lang="en-US" sz="2600" dirty="0" smtClean="0"/>
              <a:t>Fine </a:t>
            </a:r>
            <a:r>
              <a:rPr lang="en-US" sz="2600" dirty="0"/>
              <a:t>G</a:t>
            </a:r>
            <a:r>
              <a:rPr lang="en-US" sz="2600" dirty="0" smtClean="0"/>
              <a:t>rained </a:t>
            </a:r>
            <a:r>
              <a:rPr lang="en-US" sz="2600" dirty="0"/>
              <a:t>T</a:t>
            </a:r>
            <a:r>
              <a:rPr lang="en-US" sz="2600" dirty="0" smtClean="0"/>
              <a:t>aint-Tracking</a:t>
            </a:r>
          </a:p>
        </p:txBody>
      </p:sp>
    </p:spTree>
    <p:extLst>
      <p:ext uri="{BB962C8B-B14F-4D97-AF65-F5344CB8AC3E}">
        <p14:creationId xmlns:p14="http://schemas.microsoft.com/office/powerpoint/2010/main" xmlns="" val="31570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195653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Top Priority: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Automatically enforce security policies</a:t>
            </a:r>
          </a:p>
          <a:p>
            <a:pPr marL="0" indent="0">
              <a:buNone/>
            </a:pPr>
            <a:r>
              <a:rPr lang="en-US" b="1" dirty="0" smtClean="0"/>
              <a:t>Other Objectives:</a:t>
            </a:r>
          </a:p>
          <a:p>
            <a:pPr marL="0" indent="0">
              <a:buNone/>
            </a:pPr>
            <a:r>
              <a:rPr lang="en-US" dirty="0" smtClean="0"/>
              <a:t>	Preserve application functionality</a:t>
            </a:r>
          </a:p>
          <a:p>
            <a:pPr marL="0" indent="0">
              <a:buNone/>
            </a:pPr>
            <a:r>
              <a:rPr lang="en-US" dirty="0" smtClean="0"/>
              <a:t>	Easy for developers to use</a:t>
            </a:r>
          </a:p>
          <a:p>
            <a:pPr marL="0" indent="0">
              <a:buNone/>
            </a:pPr>
            <a:r>
              <a:rPr lang="en-US" b="1" dirty="0" smtClean="0"/>
              <a:t>Lesser Goals: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Minimize performance cost	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97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2925" y="1047750"/>
            <a:ext cx="7991475" cy="1847850"/>
            <a:chOff x="542925" y="1888688"/>
            <a:chExt cx="7991475" cy="1847850"/>
          </a:xfrm>
        </p:grpSpPr>
        <p:sp>
          <p:nvSpPr>
            <p:cNvPr id="9" name="Rectangle 8"/>
            <p:cNvSpPr/>
            <p:nvPr/>
          </p:nvSpPr>
          <p:spPr>
            <a:xfrm>
              <a:off x="542925" y="1888688"/>
              <a:ext cx="2809875" cy="1828800"/>
            </a:xfrm>
            <a:prstGeom prst="rect">
              <a:avLst/>
            </a:prstGeom>
            <a:solidFill>
              <a:srgbClr val="0D3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Annotated Ruby on Rails Code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907738"/>
              <a:ext cx="2590800" cy="1828800"/>
            </a:xfrm>
            <a:prstGeom prst="rect">
              <a:avLst/>
            </a:prstGeom>
            <a:solidFill>
              <a:srgbClr val="0D3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Secure Ruby on Rails Code</a:t>
              </a:r>
              <a:endParaRPr lang="en-US" sz="2800" dirty="0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352800" y="2079188"/>
              <a:ext cx="2590800" cy="14478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GuardRails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601200" y="2791649"/>
            <a:ext cx="388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Prevent Bugs and Security Vulnerabilities</a:t>
            </a:r>
          </a:p>
          <a:p>
            <a:pPr algn="ctr"/>
            <a:r>
              <a:rPr lang="en-US" sz="2600" dirty="0" smtClean="0"/>
              <a:t>Improve Readability</a:t>
            </a:r>
          </a:p>
          <a:p>
            <a:pPr algn="ctr"/>
            <a:r>
              <a:rPr lang="en-US" sz="2600" dirty="0" smtClean="0"/>
              <a:t>Easy to 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2" y="36794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Access </a:t>
            </a:r>
            <a:r>
              <a:rPr lang="en-US" sz="2600" dirty="0"/>
              <a:t>C</a:t>
            </a:r>
            <a:r>
              <a:rPr lang="en-US" sz="2600" dirty="0" smtClean="0"/>
              <a:t>ontrol </a:t>
            </a:r>
            <a:r>
              <a:rPr lang="en-US" sz="2600" dirty="0"/>
              <a:t>P</a:t>
            </a:r>
            <a:r>
              <a:rPr lang="en-US" sz="2600" dirty="0" smtClean="0"/>
              <a:t>olicies</a:t>
            </a:r>
          </a:p>
          <a:p>
            <a:pPr algn="ctr"/>
            <a:r>
              <a:rPr lang="en-US" sz="2600" dirty="0" smtClean="0"/>
              <a:t>Fine </a:t>
            </a:r>
            <a:r>
              <a:rPr lang="en-US" sz="2600" dirty="0"/>
              <a:t>G</a:t>
            </a:r>
            <a:r>
              <a:rPr lang="en-US" sz="2600" dirty="0" smtClean="0"/>
              <a:t>rained </a:t>
            </a:r>
            <a:r>
              <a:rPr lang="en-US" sz="2600" dirty="0"/>
              <a:t>T</a:t>
            </a:r>
            <a:r>
              <a:rPr lang="en-US" sz="2600" dirty="0" smtClean="0"/>
              <a:t>aint-Tracking</a:t>
            </a:r>
          </a:p>
        </p:txBody>
      </p:sp>
    </p:spTree>
    <p:extLst>
      <p:ext uri="{BB962C8B-B14F-4D97-AF65-F5344CB8AC3E}">
        <p14:creationId xmlns:p14="http://schemas.microsoft.com/office/powerpoint/2010/main" xmlns="" val="310788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860" y="3568701"/>
            <a:ext cx="5359398" cy="2679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023" y="231607"/>
            <a:ext cx="1913993" cy="2441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2874" y="922995"/>
            <a:ext cx="3786824" cy="1059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5200" y="3690237"/>
            <a:ext cx="2286000" cy="2286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2808406"/>
            <a:ext cx="9144000" cy="9580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/>
              <a:t>Web applications are easier to create </a:t>
            </a:r>
          </a:p>
          <a:p>
            <a:pPr algn="ctr">
              <a:buNone/>
            </a:pPr>
            <a:r>
              <a:rPr lang="en-US" sz="3600" b="1" dirty="0" smtClean="0"/>
              <a:t>than ever!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822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2925" y="1047750"/>
            <a:ext cx="7991475" cy="1847850"/>
            <a:chOff x="542925" y="1888688"/>
            <a:chExt cx="7991475" cy="1847850"/>
          </a:xfrm>
        </p:grpSpPr>
        <p:sp>
          <p:nvSpPr>
            <p:cNvPr id="9" name="Rectangle 8"/>
            <p:cNvSpPr/>
            <p:nvPr/>
          </p:nvSpPr>
          <p:spPr>
            <a:xfrm>
              <a:off x="542925" y="1888688"/>
              <a:ext cx="2809875" cy="1828800"/>
            </a:xfrm>
            <a:prstGeom prst="rect">
              <a:avLst/>
            </a:prstGeom>
            <a:solidFill>
              <a:srgbClr val="0D3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Annotated Ruby on Rails Code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907738"/>
              <a:ext cx="2590800" cy="1828800"/>
            </a:xfrm>
            <a:prstGeom prst="rect">
              <a:avLst/>
            </a:prstGeom>
            <a:solidFill>
              <a:srgbClr val="0D3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Secure Ruby on Rails Code</a:t>
              </a:r>
              <a:endParaRPr lang="en-US" sz="2800" dirty="0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352800" y="2079188"/>
              <a:ext cx="2590800" cy="14478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GuardRails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601200" y="2791649"/>
            <a:ext cx="388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Prevent Bugs and Security Vulnerabilities</a:t>
            </a:r>
          </a:p>
          <a:p>
            <a:pPr algn="ctr"/>
            <a:r>
              <a:rPr lang="en-US" sz="2600" dirty="0" smtClean="0"/>
              <a:t>Improve Readability</a:t>
            </a:r>
          </a:p>
          <a:p>
            <a:pPr algn="ctr"/>
            <a:r>
              <a:rPr lang="en-US" sz="2600" dirty="0" smtClean="0"/>
              <a:t>Easy to 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2" y="36794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D3268"/>
                </a:solidFill>
              </a:rPr>
              <a:t>Access </a:t>
            </a:r>
            <a:r>
              <a:rPr lang="en-US" sz="2600" b="1" dirty="0">
                <a:solidFill>
                  <a:srgbClr val="0D3268"/>
                </a:solidFill>
              </a:rPr>
              <a:t>C</a:t>
            </a:r>
            <a:r>
              <a:rPr lang="en-US" sz="2600" b="1" dirty="0" smtClean="0">
                <a:solidFill>
                  <a:srgbClr val="0D3268"/>
                </a:solidFill>
              </a:rPr>
              <a:t>ontrol </a:t>
            </a:r>
            <a:r>
              <a:rPr lang="en-US" sz="2600" b="1" dirty="0">
                <a:solidFill>
                  <a:srgbClr val="0D3268"/>
                </a:solidFill>
              </a:rPr>
              <a:t>P</a:t>
            </a:r>
            <a:r>
              <a:rPr lang="en-US" sz="2600" b="1" dirty="0" smtClean="0">
                <a:solidFill>
                  <a:srgbClr val="0D3268"/>
                </a:solidFill>
              </a:rPr>
              <a:t>olicies</a:t>
            </a:r>
          </a:p>
          <a:p>
            <a:pPr algn="ctr"/>
            <a:r>
              <a:rPr lang="en-US" sz="2600" dirty="0" smtClean="0"/>
              <a:t>Fine </a:t>
            </a:r>
            <a:r>
              <a:rPr lang="en-US" sz="2600" dirty="0"/>
              <a:t>G</a:t>
            </a:r>
            <a:r>
              <a:rPr lang="en-US" sz="2600" dirty="0" smtClean="0"/>
              <a:t>rained </a:t>
            </a:r>
            <a:r>
              <a:rPr lang="en-US" sz="2600" dirty="0"/>
              <a:t>T</a:t>
            </a:r>
            <a:r>
              <a:rPr lang="en-US" sz="2600" dirty="0" smtClean="0"/>
              <a:t>aint-Tracking</a:t>
            </a:r>
          </a:p>
        </p:txBody>
      </p:sp>
    </p:spTree>
    <p:extLst>
      <p:ext uri="{BB962C8B-B14F-4D97-AF65-F5344CB8AC3E}">
        <p14:creationId xmlns:p14="http://schemas.microsoft.com/office/powerpoint/2010/main" xmlns="" val="7855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079565" cy="345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000" r="45714" b="12073"/>
          <a:stretch/>
        </p:blipFill>
        <p:spPr bwMode="auto">
          <a:xfrm>
            <a:off x="1447800" y="3429000"/>
            <a:ext cx="7280086" cy="2174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05000" y="4267200"/>
            <a:ext cx="6629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8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include_subprojects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&amp;&amp; !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active_children.empty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?     	ids = [id] +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active_children.collect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{|c| c.id} 	</a:t>
            </a:r>
          </a:p>
          <a:p>
            <a:pPr marL="0" indent="0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	conditions = ["#{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Project.table_name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}.id IN 			(#{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ids.join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(',')})"]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86" t="21360" r="11052" b="25029"/>
          <a:stretch/>
        </p:blipFill>
        <p:spPr>
          <a:xfrm>
            <a:off x="4503831" y="4532047"/>
            <a:ext cx="3550934" cy="12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01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include_subprojects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&amp;&amp; !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active_children.empty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?     	ids = [id] +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active_children.collect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{|c| c.id} 	</a:t>
            </a:r>
          </a:p>
          <a:p>
            <a:pPr marL="0" indent="0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conditions = ["#{</a:t>
            </a:r>
            <a:r>
              <a:rPr lang="en-US" sz="19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Project.table_name</a:t>
            </a:r>
            <a:r>
              <a:rPr lang="en-US" sz="19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}.id IN 			(#{</a:t>
            </a:r>
            <a:r>
              <a:rPr lang="en-US" sz="19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ids.join</a:t>
            </a:r>
            <a:r>
              <a:rPr lang="en-US" sz="19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(',')})"]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86" t="21360" r="11052" b="25029"/>
          <a:stretch/>
        </p:blipFill>
        <p:spPr>
          <a:xfrm>
            <a:off x="4503831" y="4532047"/>
            <a:ext cx="3550934" cy="12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81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include_subprojects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&amp;&amp; !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active_children.empty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?     	ids = [id] +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active_children.collect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 {|c| c.id} 	</a:t>
            </a:r>
          </a:p>
          <a:p>
            <a:pPr marL="0" indent="0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	conditions = ["#{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Project.table_name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}.id IN 			(#{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ids.join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(',')}) </a:t>
            </a:r>
            <a:r>
              <a:rPr lang="en-US" sz="1900" dirty="0" smtClean="0">
                <a:solidFill>
                  <a:srgbClr val="008E40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AND 			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8E40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	</a:t>
            </a:r>
            <a:r>
              <a:rPr lang="en-US" sz="1900" dirty="0" smtClean="0">
                <a:solidFill>
                  <a:srgbClr val="008E40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	#{</a:t>
            </a:r>
            <a:r>
              <a:rPr lang="en-US" sz="1900" dirty="0" err="1">
                <a:solidFill>
                  <a:srgbClr val="008E40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Project.visible_by</a:t>
            </a:r>
            <a:r>
              <a:rPr lang="en-US" sz="1900" dirty="0">
                <a:solidFill>
                  <a:srgbClr val="008E40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}"] </a:t>
            </a:r>
            <a:endParaRPr lang="en-US" sz="19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86" t="21360" r="11052" b="25029"/>
          <a:stretch/>
        </p:blipFill>
        <p:spPr>
          <a:xfrm>
            <a:off x="4503831" y="4532047"/>
            <a:ext cx="3550934" cy="12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10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00" y="586740"/>
            <a:ext cx="2307688" cy="990600"/>
            <a:chOff x="804811" y="685800"/>
            <a:chExt cx="2624189" cy="1143000"/>
          </a:xfrm>
        </p:grpSpPr>
        <p:sp>
          <p:nvSpPr>
            <p:cNvPr id="5" name="Rectangle 4"/>
            <p:cNvSpPr/>
            <p:nvPr/>
          </p:nvSpPr>
          <p:spPr>
            <a:xfrm>
              <a:off x="804811" y="685800"/>
              <a:ext cx="2624189" cy="1143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4812" y="773668"/>
              <a:ext cx="2624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application_helper.rb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14460" y="1213338"/>
              <a:ext cx="1004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4 Checks</a:t>
              </a:r>
              <a:endParaRPr lang="en-US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799" y="1866900"/>
            <a:ext cx="2307688" cy="990600"/>
            <a:chOff x="804811" y="685800"/>
            <a:chExt cx="2624189" cy="1143000"/>
          </a:xfrm>
        </p:grpSpPr>
        <p:sp>
          <p:nvSpPr>
            <p:cNvPr id="14" name="Rectangle 13"/>
            <p:cNvSpPr/>
            <p:nvPr/>
          </p:nvSpPr>
          <p:spPr>
            <a:xfrm>
              <a:off x="804811" y="685800"/>
              <a:ext cx="2624189" cy="1143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812" y="773668"/>
              <a:ext cx="2624188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project.rb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4460" y="1213338"/>
              <a:ext cx="992066" cy="426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2</a:t>
              </a:r>
              <a:r>
                <a:rPr lang="en-US" i="1" dirty="0" smtClean="0"/>
                <a:t> Checks</a:t>
              </a:r>
              <a:endParaRPr lang="en-US" i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0526" y="3170125"/>
            <a:ext cx="2307688" cy="990600"/>
            <a:chOff x="804811" y="685800"/>
            <a:chExt cx="2624189" cy="1143000"/>
          </a:xfrm>
        </p:grpSpPr>
        <p:sp>
          <p:nvSpPr>
            <p:cNvPr id="18" name="Rectangle 17"/>
            <p:cNvSpPr/>
            <p:nvPr/>
          </p:nvSpPr>
          <p:spPr>
            <a:xfrm>
              <a:off x="804811" y="685800"/>
              <a:ext cx="2624189" cy="1143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4812" y="773668"/>
              <a:ext cx="2624188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projects_controller.rb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4460" y="1213338"/>
              <a:ext cx="992066" cy="426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3 Checks</a:t>
              </a:r>
              <a:endParaRPr lang="en-US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4113" y="4484132"/>
            <a:ext cx="2307688" cy="990600"/>
            <a:chOff x="804811" y="685800"/>
            <a:chExt cx="2624189" cy="1143000"/>
          </a:xfrm>
        </p:grpSpPr>
        <p:sp>
          <p:nvSpPr>
            <p:cNvPr id="22" name="Rectangle 21"/>
            <p:cNvSpPr/>
            <p:nvPr/>
          </p:nvSpPr>
          <p:spPr>
            <a:xfrm>
              <a:off x="804811" y="685800"/>
              <a:ext cx="2624189" cy="1143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4812" y="773668"/>
              <a:ext cx="2624188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acts_as_searchable.rb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14460" y="1213338"/>
              <a:ext cx="992066" cy="426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1 Checks</a:t>
              </a:r>
              <a:endParaRPr lang="en-US" i="1" dirty="0"/>
            </a:p>
          </p:txBody>
        </p:sp>
      </p:grpSp>
      <p:sp>
        <p:nvSpPr>
          <p:cNvPr id="25" name="Multiply 24"/>
          <p:cNvSpPr/>
          <p:nvPr/>
        </p:nvSpPr>
        <p:spPr>
          <a:xfrm>
            <a:off x="310004" y="-609600"/>
            <a:ext cx="3048000" cy="7467600"/>
          </a:xfrm>
          <a:prstGeom prst="mathMultiply">
            <a:avLst>
              <a:gd name="adj1" fmla="val 1200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08990" y="1403032"/>
            <a:ext cx="48313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cs typeface="Courier New" pitchFamily="49" charset="0"/>
              </a:rPr>
              <a:t># @ </a:t>
            </a:r>
            <a:r>
              <a:rPr lang="en-US" sz="2400" dirty="0" smtClean="0">
                <a:cs typeface="Courier New" pitchFamily="49" charset="0"/>
              </a:rPr>
              <a:t>:</a:t>
            </a:r>
            <a:r>
              <a:rPr lang="en-US" sz="2400" dirty="0" smtClean="0">
                <a:solidFill>
                  <a:srgbClr val="7D7447"/>
                </a:solidFill>
                <a:cs typeface="Courier New" pitchFamily="49" charset="0"/>
              </a:rPr>
              <a:t>read</a:t>
            </a:r>
            <a:r>
              <a:rPr lang="en-US" sz="2400" dirty="0">
                <a:cs typeface="Courier New" pitchFamily="49" charset="0"/>
              </a:rPr>
              <a:t>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:self</a:t>
            </a:r>
            <a:r>
              <a:rPr lang="en-US" sz="2400" dirty="0"/>
              <a:t>,</a:t>
            </a:r>
            <a:r>
              <a:rPr lang="en-US" sz="2400" dirty="0">
                <a:cs typeface="Courier New" pitchFamily="49" charset="0"/>
              </a:rPr>
              <a:t> </a:t>
            </a:r>
            <a:endParaRPr lang="en-US" sz="2400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/>
                </a:solidFill>
                <a:cs typeface="Courier New" pitchFamily="49" charset="0"/>
              </a:rPr>
              <a:t>lambda</a:t>
            </a:r>
            <a:r>
              <a:rPr lang="en-US" sz="2400" dirty="0">
                <a:solidFill>
                  <a:schemeClr val="accent1"/>
                </a:solidFill>
                <a:cs typeface="Courier New" pitchFamily="49" charset="0"/>
              </a:rPr>
              <a:t>{|</a:t>
            </a:r>
            <a:r>
              <a:rPr lang="en-US" sz="2400" dirty="0" err="1" smtClean="0">
                <a:solidFill>
                  <a:schemeClr val="accent1"/>
                </a:solidFill>
                <a:cs typeface="Courier New" pitchFamily="49" charset="0"/>
              </a:rPr>
              <a:t>user|self.is_public</a:t>
            </a:r>
            <a:r>
              <a:rPr lang="en-US" sz="2400" dirty="0" smtClean="0">
                <a:solidFill>
                  <a:schemeClr val="accent1"/>
                </a:solidFill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/>
                </a:solidFill>
                <a:cs typeface="Courier New" pitchFamily="49" charset="0"/>
              </a:rPr>
              <a:t>or </a:t>
            </a:r>
            <a:r>
              <a:rPr lang="en-US" sz="2400" dirty="0" err="1">
                <a:solidFill>
                  <a:schemeClr val="accent1"/>
                </a:solidFill>
                <a:cs typeface="Courier New" pitchFamily="49" charset="0"/>
              </a:rPr>
              <a:t>user.memberships.include</a:t>
            </a:r>
            <a:r>
              <a:rPr lang="en-US" sz="2400" dirty="0">
                <a:solidFill>
                  <a:schemeClr val="accent1"/>
                </a:solidFill>
                <a:cs typeface="Courier New" pitchFamily="49" charset="0"/>
              </a:rPr>
              <a:t>? self.id}</a:t>
            </a:r>
          </a:p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505200" y="3730377"/>
            <a:ext cx="5155728" cy="1323439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spc="-15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 @ </a:t>
            </a:r>
            <a:r>
              <a:rPr lang="en-US" sz="1600" spc="-15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:read</a:t>
            </a:r>
            <a:r>
              <a:rPr lang="en-US" sz="1600" spc="-15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lambda{|user| </a:t>
            </a:r>
            <a:r>
              <a:rPr lang="en-US" sz="1600" spc="-15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self.is_public</a:t>
            </a:r>
            <a:r>
              <a:rPr lang="en-US" sz="1600" spc="-15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spc="-15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or </a:t>
            </a:r>
            <a:r>
              <a:rPr lang="en-US" sz="1600" spc="-15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user.memberships.include</a:t>
            </a:r>
            <a:r>
              <a:rPr lang="en-US" sz="1600" spc="-15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? </a:t>
            </a:r>
            <a:r>
              <a:rPr lang="en-US" sz="1600" spc="-15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self.id}</a:t>
            </a:r>
            <a:endParaRPr lang="en-US" sz="1600" spc="-15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spc="-150" dirty="0">
                <a:latin typeface="Courier New" pitchFamily="49" charset="0"/>
                <a:cs typeface="Courier New" pitchFamily="49" charset="0"/>
              </a:rPr>
              <a:t>class Project &lt; </a:t>
            </a:r>
            <a:r>
              <a:rPr lang="en-US" sz="1600" spc="-150" dirty="0" err="1">
                <a:latin typeface="Courier New" pitchFamily="49" charset="0"/>
                <a:cs typeface="Courier New" pitchFamily="49" charset="0"/>
              </a:rPr>
              <a:t>ActiveRecord</a:t>
            </a:r>
            <a:r>
              <a:rPr lang="en-US" sz="1600" spc="-150" dirty="0">
                <a:latin typeface="Courier New" pitchFamily="49" charset="0"/>
                <a:cs typeface="Courier New" pitchFamily="49" charset="0"/>
              </a:rPr>
              <a:t>::Base</a:t>
            </a:r>
          </a:p>
          <a:p>
            <a:r>
              <a:rPr lang="en-US" sz="1600" spc="-150" dirty="0">
                <a:latin typeface="Courier New" pitchFamily="49" charset="0"/>
                <a:cs typeface="Courier New" pitchFamily="49" charset="0"/>
              </a:rPr>
              <a:t>	# Project statuses</a:t>
            </a:r>
          </a:p>
          <a:p>
            <a:r>
              <a:rPr lang="en-US" sz="1600" spc="-150" dirty="0">
                <a:latin typeface="Courier New" pitchFamily="49" charset="0"/>
                <a:cs typeface="Courier New" pitchFamily="49" charset="0"/>
              </a:rPr>
              <a:t>	STATUS_ACTIVE = 1…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0" y="990600"/>
            <a:ext cx="44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1 GuardRails Annotation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91673" y="3349228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i="1" dirty="0" smtClean="0"/>
              <a:t>Project</a:t>
            </a:r>
            <a:r>
              <a:rPr lang="en-US" dirty="0" smtClean="0"/>
              <a:t> model file: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943600" y="2645926"/>
            <a:ext cx="0" cy="9202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38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Policy</a:t>
            </a:r>
            <a:r>
              <a:rPr lang="en-US" baseline="0" dirty="0" smtClean="0"/>
              <a:t> Annotations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# @ (</a:t>
            </a:r>
            <a:r>
              <a:rPr lang="en-US" i="1" dirty="0" err="1" smtClean="0">
                <a:solidFill>
                  <a:srgbClr val="7D7447"/>
                </a:solidFill>
              </a:rPr>
              <a:t>policy_type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[target]</a:t>
            </a:r>
            <a:r>
              <a:rPr lang="en-US" i="1" dirty="0" smtClean="0"/>
              <a:t>, </a:t>
            </a:r>
            <a:r>
              <a:rPr lang="en-US" i="1" dirty="0">
                <a:solidFill>
                  <a:schemeClr val="accent1"/>
                </a:solidFill>
              </a:rPr>
              <a:t>[handler</a:t>
            </a:r>
            <a:r>
              <a:rPr lang="en-US" i="1" dirty="0" smtClean="0">
                <a:solidFill>
                  <a:schemeClr val="accent1"/>
                </a:solidFill>
              </a:rPr>
              <a:t>], mediator</a:t>
            </a:r>
            <a:r>
              <a:rPr lang="en-US" i="1" dirty="0" smtClean="0"/>
              <a:t>)</a:t>
            </a:r>
          </a:p>
          <a:p>
            <a:pPr marL="0" indent="0" algn="ctr"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# </a:t>
            </a:r>
            <a:r>
              <a:rPr lang="en-US" sz="2400" dirty="0"/>
              <a:t>@ 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rgbClr val="7D7447"/>
                </a:solidFill>
              </a:rPr>
              <a:t>delete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:self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:admin</a:t>
            </a:r>
          </a:p>
          <a:p>
            <a:pPr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/>
              <a:t>	# </a:t>
            </a:r>
            <a:r>
              <a:rPr lang="en-US" sz="2400" dirty="0"/>
              <a:t>@ 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rgbClr val="7D7447"/>
                </a:solidFill>
              </a:rPr>
              <a:t>write</a:t>
            </a:r>
            <a:r>
              <a:rPr lang="en-US" sz="2400" dirty="0" smtClean="0"/>
              <a:t>, :</a:t>
            </a:r>
            <a:r>
              <a:rPr lang="en-US" sz="2400" dirty="0" smtClean="0">
                <a:solidFill>
                  <a:srgbClr val="953753"/>
                </a:solidFill>
              </a:rPr>
              <a:t>password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chemeClr val="accent1"/>
                </a:solidFill>
              </a:rPr>
              <a:t>lambda{|user|user.id </a:t>
            </a:r>
            <a:r>
              <a:rPr lang="en-US" sz="2400" dirty="0">
                <a:solidFill>
                  <a:schemeClr val="accent1"/>
                </a:solidFill>
              </a:rPr>
              <a:t>== self.id </a:t>
            </a:r>
            <a:r>
              <a:rPr lang="en-US" sz="2400" dirty="0" smtClean="0">
                <a:solidFill>
                  <a:schemeClr val="accent1"/>
                </a:solidFill>
              </a:rPr>
              <a:t>}</a:t>
            </a:r>
          </a:p>
          <a:p>
            <a:pPr>
              <a:buNone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cs typeface="Courier New" pitchFamily="49" charset="0"/>
              </a:rPr>
              <a:t>	# </a:t>
            </a:r>
            <a:r>
              <a:rPr lang="en-US" sz="2400" dirty="0">
                <a:cs typeface="Courier New" pitchFamily="49" charset="0"/>
              </a:rPr>
              <a:t>@ </a:t>
            </a:r>
            <a:r>
              <a:rPr lang="en-US" sz="2400" dirty="0" smtClean="0">
                <a:cs typeface="Courier New" pitchFamily="49" charset="0"/>
              </a:rPr>
              <a:t>:</a:t>
            </a:r>
            <a:r>
              <a:rPr lang="en-US" sz="2400" dirty="0" smtClean="0">
                <a:solidFill>
                  <a:srgbClr val="7D7447"/>
                </a:solidFill>
                <a:cs typeface="Courier New" pitchFamily="49" charset="0"/>
              </a:rPr>
              <a:t>append</a:t>
            </a:r>
            <a:r>
              <a:rPr lang="en-US" sz="2400" dirty="0" smtClean="0">
                <a:cs typeface="Courier New" pitchFamily="49" charset="0"/>
              </a:rPr>
              <a:t>, :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members</a:t>
            </a:r>
            <a:r>
              <a:rPr lang="en-US" sz="2400" dirty="0" smtClean="0"/>
              <a:t>,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cs typeface="Courier New" pitchFamily="49" charset="0"/>
              </a:rPr>
              <a:t>lambda{|user| </a:t>
            </a:r>
            <a:r>
              <a:rPr lang="en-US" sz="2400" dirty="0" err="1" smtClean="0">
                <a:solidFill>
                  <a:schemeClr val="accent1"/>
                </a:solidFill>
                <a:cs typeface="Courier New" pitchFamily="49" charset="0"/>
              </a:rPr>
              <a:t>user.belongs_to</a:t>
            </a:r>
            <a:r>
              <a:rPr lang="en-US" sz="2400" dirty="0" smtClean="0">
                <a:solidFill>
                  <a:schemeClr val="accent1"/>
                </a:solidFill>
                <a:cs typeface="Courier New" pitchFamily="49" charset="0"/>
              </a:rPr>
              <a:t>?(self)}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48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2925" y="1047750"/>
            <a:ext cx="7991475" cy="1847850"/>
            <a:chOff x="542925" y="1888688"/>
            <a:chExt cx="7991475" cy="1847850"/>
          </a:xfrm>
        </p:grpSpPr>
        <p:sp>
          <p:nvSpPr>
            <p:cNvPr id="9" name="Rectangle 8"/>
            <p:cNvSpPr/>
            <p:nvPr/>
          </p:nvSpPr>
          <p:spPr>
            <a:xfrm>
              <a:off x="542925" y="1888688"/>
              <a:ext cx="2809875" cy="1828800"/>
            </a:xfrm>
            <a:prstGeom prst="rect">
              <a:avLst/>
            </a:prstGeom>
            <a:solidFill>
              <a:srgbClr val="0D3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Annotated Ruby on Rails Code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907738"/>
              <a:ext cx="2590800" cy="1828800"/>
            </a:xfrm>
            <a:prstGeom prst="rect">
              <a:avLst/>
            </a:prstGeom>
            <a:solidFill>
              <a:srgbClr val="0D3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Secure Ruby on Rails Code</a:t>
              </a:r>
              <a:endParaRPr lang="en-US" sz="2800" dirty="0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352800" y="2079188"/>
              <a:ext cx="2590800" cy="14478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GuardRails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72" y="36794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Access </a:t>
            </a:r>
            <a:r>
              <a:rPr lang="en-US" sz="2600" dirty="0"/>
              <a:t>C</a:t>
            </a:r>
            <a:r>
              <a:rPr lang="en-US" sz="2600" dirty="0" smtClean="0"/>
              <a:t>ontrol </a:t>
            </a:r>
            <a:r>
              <a:rPr lang="en-US" sz="2600" dirty="0"/>
              <a:t>P</a:t>
            </a:r>
            <a:r>
              <a:rPr lang="en-US" sz="2600" dirty="0" smtClean="0"/>
              <a:t>olicies</a:t>
            </a:r>
          </a:p>
          <a:p>
            <a:pPr algn="ctr"/>
            <a:r>
              <a:rPr lang="en-US" sz="2600" b="1" dirty="0" smtClean="0">
                <a:solidFill>
                  <a:srgbClr val="0D3268"/>
                </a:solidFill>
              </a:rPr>
              <a:t>Fine </a:t>
            </a:r>
            <a:r>
              <a:rPr lang="en-US" sz="2600" b="1" dirty="0">
                <a:solidFill>
                  <a:srgbClr val="0D3268"/>
                </a:solidFill>
              </a:rPr>
              <a:t>G</a:t>
            </a:r>
            <a:r>
              <a:rPr lang="en-US" sz="2600" b="1" dirty="0" smtClean="0">
                <a:solidFill>
                  <a:srgbClr val="0D3268"/>
                </a:solidFill>
              </a:rPr>
              <a:t>rained </a:t>
            </a:r>
            <a:r>
              <a:rPr lang="en-US" sz="2600" b="1" dirty="0">
                <a:solidFill>
                  <a:srgbClr val="0D3268"/>
                </a:solidFill>
              </a:rPr>
              <a:t>T</a:t>
            </a:r>
            <a:r>
              <a:rPr lang="en-US" sz="2600" b="1" dirty="0" smtClean="0">
                <a:solidFill>
                  <a:srgbClr val="0D3268"/>
                </a:solidFill>
              </a:rPr>
              <a:t>aint-Tracking</a:t>
            </a:r>
          </a:p>
        </p:txBody>
      </p:sp>
    </p:spTree>
    <p:extLst>
      <p:ext uri="{BB962C8B-B14F-4D97-AF65-F5344CB8AC3E}">
        <p14:creationId xmlns:p14="http://schemas.microsoft.com/office/powerpoint/2010/main" xmlns="" val="727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Taint Tracking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Protects against </a:t>
            </a:r>
            <a:r>
              <a:rPr lang="en-US" i="1" dirty="0" smtClean="0"/>
              <a:t>injection attacks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627164"/>
            <a:ext cx="7959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655B2"/>
                </a:solidFill>
              </a:rPr>
              <a:t>“SELECT profile FROM users WHERE username=‘” </a:t>
            </a:r>
            <a:r>
              <a:rPr lang="en-US" sz="2200" dirty="0" smtClean="0"/>
              <a:t>+ </a:t>
            </a:r>
            <a:r>
              <a:rPr lang="en-US" sz="2200" dirty="0" err="1" smtClean="0">
                <a:solidFill>
                  <a:schemeClr val="accent2"/>
                </a:solidFill>
              </a:rPr>
              <a:t>user_name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/>
              <a:t>+ </a:t>
            </a:r>
            <a:r>
              <a:rPr lang="en-US" sz="2200" dirty="0" smtClean="0">
                <a:solidFill>
                  <a:srgbClr val="1655B2"/>
                </a:solidFill>
              </a:rPr>
              <a:t>“’”</a:t>
            </a:r>
            <a:endParaRPr lang="en-US" sz="2200" dirty="0">
              <a:solidFill>
                <a:srgbClr val="1655B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78367"/>
            <a:ext cx="6346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655B2"/>
                </a:solidFill>
              </a:rPr>
              <a:t>“User: &lt;a </a:t>
            </a:r>
            <a:r>
              <a:rPr lang="en-US" sz="2200" dirty="0" err="1" smtClean="0">
                <a:solidFill>
                  <a:srgbClr val="1655B2"/>
                </a:solidFill>
              </a:rPr>
              <a:t>href</a:t>
            </a:r>
            <a:r>
              <a:rPr lang="en-US" sz="2200" dirty="0" smtClean="0">
                <a:solidFill>
                  <a:srgbClr val="1655B2"/>
                </a:solidFill>
              </a:rPr>
              <a:t>=‘</a:t>
            </a:r>
            <a:r>
              <a:rPr lang="en-US" sz="2200" dirty="0" err="1" smtClean="0">
                <a:solidFill>
                  <a:srgbClr val="1655B2"/>
                </a:solidFill>
              </a:rPr>
              <a:t>profile_page</a:t>
            </a:r>
            <a:r>
              <a:rPr lang="en-US" sz="2200" dirty="0" smtClean="0">
                <a:solidFill>
                  <a:srgbClr val="1655B2"/>
                </a:solidFill>
              </a:rPr>
              <a:t>’&gt;” </a:t>
            </a:r>
            <a:r>
              <a:rPr lang="en-US" sz="2200" dirty="0" smtClean="0"/>
              <a:t>+ </a:t>
            </a:r>
            <a:r>
              <a:rPr lang="en-US" sz="2200" dirty="0" err="1" smtClean="0">
                <a:solidFill>
                  <a:schemeClr val="accent2"/>
                </a:solidFill>
              </a:rPr>
              <a:t>user_name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/>
              <a:t>+ </a:t>
            </a:r>
            <a:r>
              <a:rPr lang="en-US" sz="2200" dirty="0" smtClean="0">
                <a:solidFill>
                  <a:srgbClr val="1655B2"/>
                </a:solidFill>
              </a:rPr>
              <a:t>“&lt;/a&gt;”</a:t>
            </a:r>
            <a:endParaRPr lang="en-US" sz="2200" dirty="0">
              <a:solidFill>
                <a:srgbClr val="1655B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498" y="3067004"/>
            <a:ext cx="348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Good:  	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user_name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“jazzFan26”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498" y="3428526"/>
            <a:ext cx="458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Bad:  	</a:t>
            </a:r>
            <a:r>
              <a:rPr lang="en-US" dirty="0" err="1" smtClean="0">
                <a:solidFill>
                  <a:schemeClr val="accent2"/>
                </a:solidFill>
              </a:rPr>
              <a:t>user_name</a:t>
            </a:r>
            <a:r>
              <a:rPr lang="en-US" dirty="0" smtClean="0">
                <a:solidFill>
                  <a:schemeClr val="accent2"/>
                </a:solidFill>
              </a:rPr>
              <a:t> = “’; DROP TABLE users--”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498" y="5016307"/>
            <a:ext cx="397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Good:  	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user_name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“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DrKevinPhillips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498" y="5377829"/>
            <a:ext cx="6259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Bad:  	</a:t>
            </a:r>
            <a:r>
              <a:rPr lang="en-US" dirty="0" err="1" smtClean="0">
                <a:solidFill>
                  <a:schemeClr val="accent2"/>
                </a:solidFill>
              </a:rPr>
              <a:t>user_name</a:t>
            </a:r>
            <a:r>
              <a:rPr lang="en-US" dirty="0" smtClean="0">
                <a:solidFill>
                  <a:schemeClr val="accent2"/>
                </a:solidFill>
              </a:rPr>
              <a:t> = “&lt;script language=‘</a:t>
            </a:r>
            <a:r>
              <a:rPr lang="en-US" dirty="0" err="1" smtClean="0">
                <a:solidFill>
                  <a:schemeClr val="accent2"/>
                </a:solidFill>
              </a:rPr>
              <a:t>javascript</a:t>
            </a:r>
            <a:r>
              <a:rPr lang="en-US" dirty="0" smtClean="0">
                <a:solidFill>
                  <a:schemeClr val="accent2"/>
                </a:solidFill>
              </a:rPr>
              <a:t>’&gt;</a:t>
            </a: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		alert(‘</a:t>
            </a:r>
            <a:r>
              <a:rPr lang="en-US" dirty="0" err="1" smtClean="0">
                <a:solidFill>
                  <a:schemeClr val="accent2"/>
                </a:solidFill>
              </a:rPr>
              <a:t>document.cookie</a:t>
            </a:r>
            <a:r>
              <a:rPr lang="en-US" dirty="0" smtClean="0">
                <a:solidFill>
                  <a:schemeClr val="accent2"/>
                </a:solidFill>
              </a:rPr>
              <a:t>’);&lt;/script&gt;”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342" y="2133600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SQL Injection:</a:t>
            </a:r>
            <a:endParaRPr lang="en-US" sz="24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08342" y="4001211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Cross-Site Scripting: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22453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1" r="1821" b="37613"/>
          <a:stretch/>
        </p:blipFill>
        <p:spPr>
          <a:xfrm>
            <a:off x="85060" y="1219200"/>
            <a:ext cx="888881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5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529784"/>
            <a:ext cx="5559135" cy="1675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29784"/>
            <a:ext cx="2628900" cy="197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826000"/>
            <a:ext cx="2824703" cy="111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5013324"/>
            <a:ext cx="2958053" cy="74295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35839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Securing web applications is </a:t>
            </a:r>
          </a:p>
          <a:p>
            <a:pPr algn="ctr"/>
            <a:r>
              <a:rPr lang="en-US" sz="4000" b="1" dirty="0" smtClean="0"/>
              <a:t>not nearly as easy!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49095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24000" y="762000"/>
            <a:ext cx="2514600" cy="480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3429000" y="1752600"/>
            <a:ext cx="2595471" cy="10128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1447800"/>
            <a:ext cx="2590800" cy="1190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09999" y="2438400"/>
            <a:ext cx="2024062" cy="519112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09999" y="3228974"/>
            <a:ext cx="1857376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05200" y="3580560"/>
            <a:ext cx="2328861" cy="403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4" idx="3"/>
          </p:cNvCxnSpPr>
          <p:nvPr/>
        </p:nvCxnSpPr>
        <p:spPr>
          <a:xfrm flipV="1">
            <a:off x="3829050" y="3735337"/>
            <a:ext cx="2195421" cy="1039066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05114" y="2790825"/>
            <a:ext cx="2909886" cy="280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10000" y="3837259"/>
            <a:ext cx="2514600" cy="120146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61570" y="849868"/>
            <a:ext cx="21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752600" y="129540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A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752599" y="2178841"/>
            <a:ext cx="2057400" cy="12239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B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752600" y="358056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1752600" y="4495800"/>
            <a:ext cx="20574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67376" y="2564603"/>
            <a:ext cx="2438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Object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 rot="1369760">
            <a:off x="4829948" y="180071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 rot="1369760">
            <a:off x="4623986" y="210514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Append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 rot="906022">
            <a:off x="4602591" y="2445268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 rot="279692">
            <a:off x="4522090" y="2740461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4522366" y="297656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21058002">
            <a:off x="4497273" y="3479241"/>
            <a:ext cx="66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Delete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 rot="20118698">
            <a:off x="4651653" y="3977645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 rot="20118698">
            <a:off x="4777816" y="416338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029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24000" y="762000"/>
            <a:ext cx="2514600" cy="480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3429000" y="1752600"/>
            <a:ext cx="2595471" cy="10128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1447800"/>
            <a:ext cx="2590800" cy="1190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09999" y="2438400"/>
            <a:ext cx="2024062" cy="519112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09999" y="3228974"/>
            <a:ext cx="1857376" cy="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05200" y="3580560"/>
            <a:ext cx="2328861" cy="403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4" idx="3"/>
          </p:cNvCxnSpPr>
          <p:nvPr/>
        </p:nvCxnSpPr>
        <p:spPr>
          <a:xfrm flipV="1">
            <a:off x="3829050" y="3735337"/>
            <a:ext cx="2195421" cy="1039066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05114" y="2790825"/>
            <a:ext cx="2909886" cy="280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10000" y="3837259"/>
            <a:ext cx="2514600" cy="120146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61570" y="849868"/>
            <a:ext cx="214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752600" y="129540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A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752599" y="2178841"/>
            <a:ext cx="2057400" cy="12239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B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752600" y="3580560"/>
            <a:ext cx="2057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1752600" y="4495800"/>
            <a:ext cx="20574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67376" y="2564603"/>
            <a:ext cx="2438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Object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 rot="1369760">
            <a:off x="4829948" y="180071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 rot="1369760">
            <a:off x="4623986" y="210514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Append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 rot="906022">
            <a:off x="4602591" y="2445268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 rot="279692">
            <a:off x="4522090" y="2740461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4522366" y="297656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21058002">
            <a:off x="4497273" y="3479241"/>
            <a:ext cx="66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Delete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 rot="20118698">
            <a:off x="4651653" y="3977645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 rot="20118698">
            <a:off x="4777816" y="4163381"/>
            <a:ext cx="55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</a:t>
            </a:r>
            <a:endParaRPr lang="en-US" sz="1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2265403" y="2260150"/>
            <a:ext cx="1079422" cy="1024187"/>
            <a:chOff x="381000" y="2685210"/>
            <a:chExt cx="1485900" cy="1281112"/>
          </a:xfrm>
        </p:grpSpPr>
        <p:sp>
          <p:nvSpPr>
            <p:cNvPr id="79" name="Rectangle 78"/>
            <p:cNvSpPr/>
            <p:nvPr/>
          </p:nvSpPr>
          <p:spPr>
            <a:xfrm>
              <a:off x="381000" y="2685210"/>
              <a:ext cx="1485900" cy="12811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3622" y="2738527"/>
              <a:ext cx="1473278" cy="34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Output HTML</a:t>
              </a:r>
              <a:endParaRPr lang="en-US" sz="1200" b="1" dirty="0"/>
            </a:p>
          </p:txBody>
        </p:sp>
      </p:grpSp>
      <p:sp>
        <p:nvSpPr>
          <p:cNvPr id="78" name="Oval 77"/>
          <p:cNvSpPr/>
          <p:nvPr/>
        </p:nvSpPr>
        <p:spPr>
          <a:xfrm>
            <a:off x="5676900" y="2877676"/>
            <a:ext cx="1038225" cy="6859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Object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359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27 -0.04745 L -0.36927 -0.02384 C -0.36927 -0.01342 -0.26753 -1.48148E-6 -0.18472 -1.48148E-6 L -4.16667E-6 -1.48148E-6 " pathEditMode="relative" rAng="0" ptsTypes="FfFF">
                                      <p:cBhvr>
                                        <p:cTn id="6" dur="10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Taint Propagation	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6235993" y="2049549"/>
            <a:ext cx="2349795" cy="86123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3242927" y="2047007"/>
            <a:ext cx="2349795" cy="86123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grpSp>
        <p:nvGrpSpPr>
          <p:cNvPr id="7" name="Group 13"/>
          <p:cNvGrpSpPr/>
          <p:nvPr/>
        </p:nvGrpSpPr>
        <p:grpSpPr>
          <a:xfrm>
            <a:off x="6453964" y="3543055"/>
            <a:ext cx="2020186" cy="1881963"/>
            <a:chOff x="5996762" y="3221664"/>
            <a:chExt cx="2020186" cy="1881963"/>
          </a:xfrm>
          <a:solidFill>
            <a:schemeClr val="accent6"/>
          </a:solidFill>
        </p:grpSpPr>
        <p:sp>
          <p:nvSpPr>
            <p:cNvPr id="4" name="Flowchart: Magnetic Disk 3"/>
            <p:cNvSpPr/>
            <p:nvPr/>
          </p:nvSpPr>
          <p:spPr>
            <a:xfrm>
              <a:off x="5996762" y="3221664"/>
              <a:ext cx="2020186" cy="1881963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4" idx="0"/>
              <a:endCxn id="4" idx="3"/>
            </p:cNvCxnSpPr>
            <p:nvPr/>
          </p:nvCxnSpPr>
          <p:spPr>
            <a:xfrm>
              <a:off x="7006855" y="3848985"/>
              <a:ext cx="0" cy="1254642"/>
            </a:xfrm>
            <a:prstGeom prst="lin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477767" y="3359887"/>
              <a:ext cx="105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Database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67490" y="4211896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51234" y="4109477"/>
              <a:ext cx="761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Taint </a:t>
              </a:r>
            </a:p>
            <a:p>
              <a:pPr algn="ctr"/>
              <a:r>
                <a:rPr lang="en-US" dirty="0" smtClean="0"/>
                <a:t>Status</a:t>
              </a:r>
              <a:endParaRPr lang="en-US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 flipV="1">
            <a:off x="7464057" y="2908244"/>
            <a:ext cx="521656" cy="64858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27537" y="2910786"/>
            <a:ext cx="529088" cy="64858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3242928" y="3341520"/>
            <a:ext cx="2349795" cy="43061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92723" y="2270058"/>
            <a:ext cx="6432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92722" y="2684727"/>
            <a:ext cx="6432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2260" y="1600200"/>
            <a:ext cx="1860698" cy="51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URL Parameters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2260" y="2238386"/>
            <a:ext cx="1860698" cy="51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 Data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2260" y="2901149"/>
            <a:ext cx="1860698" cy="51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User Input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5" idx="3"/>
          </p:cNvCxnSpPr>
          <p:nvPr/>
        </p:nvCxnSpPr>
        <p:spPr>
          <a:xfrm>
            <a:off x="2402958" y="1855382"/>
            <a:ext cx="839970" cy="383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3"/>
            <a:endCxn id="6" idx="1"/>
          </p:cNvCxnSpPr>
          <p:nvPr/>
        </p:nvCxnSpPr>
        <p:spPr>
          <a:xfrm flipV="1">
            <a:off x="2402958" y="2477626"/>
            <a:ext cx="839969" cy="15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3"/>
          </p:cNvCxnSpPr>
          <p:nvPr/>
        </p:nvCxnSpPr>
        <p:spPr>
          <a:xfrm flipV="1">
            <a:off x="2402958" y="2684727"/>
            <a:ext cx="839970" cy="471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</p:cNvCxnSpPr>
          <p:nvPr/>
        </p:nvCxnSpPr>
        <p:spPr>
          <a:xfrm>
            <a:off x="4417825" y="2908244"/>
            <a:ext cx="1" cy="403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2"/>
          </p:cNvCxnSpPr>
          <p:nvPr/>
        </p:nvCxnSpPr>
        <p:spPr>
          <a:xfrm>
            <a:off x="4417826" y="3772139"/>
            <a:ext cx="0" cy="304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lowchart: Process 38"/>
          <p:cNvSpPr/>
          <p:nvPr/>
        </p:nvSpPr>
        <p:spPr>
          <a:xfrm>
            <a:off x="3242926" y="4086065"/>
            <a:ext cx="2349795" cy="43061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Tainted HTML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39" idx="2"/>
          </p:cNvCxnSpPr>
          <p:nvPr/>
        </p:nvCxnSpPr>
        <p:spPr>
          <a:xfrm>
            <a:off x="4417824" y="4516684"/>
            <a:ext cx="2" cy="2603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397100" y="4777070"/>
            <a:ext cx="2041451" cy="5657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Sanitization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5" idx="2"/>
          </p:cNvCxnSpPr>
          <p:nvPr/>
        </p:nvCxnSpPr>
        <p:spPr>
          <a:xfrm flipH="1" flipV="1">
            <a:off x="2562447" y="5059968"/>
            <a:ext cx="83465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lowchart: Process 47"/>
          <p:cNvSpPr/>
          <p:nvPr/>
        </p:nvSpPr>
        <p:spPr>
          <a:xfrm>
            <a:off x="457200" y="4646877"/>
            <a:ext cx="2105247" cy="80117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Safe HTML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8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8463" y="2085754"/>
            <a:ext cx="7985006" cy="393404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55B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Expressive</a:t>
            </a:r>
            <a:r>
              <a:rPr lang="en-US" sz="44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Taint Status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56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655B2"/>
                </a:solidFill>
              </a:rPr>
              <a:t>“&lt;a </a:t>
            </a:r>
            <a:r>
              <a:rPr lang="en-US" sz="2400" dirty="0" err="1" smtClean="0">
                <a:solidFill>
                  <a:srgbClr val="1655B2"/>
                </a:solidFill>
              </a:rPr>
              <a:t>href</a:t>
            </a:r>
            <a:r>
              <a:rPr lang="en-US" sz="2400" dirty="0" smtClean="0">
                <a:solidFill>
                  <a:srgbClr val="1655B2"/>
                </a:solidFill>
              </a:rPr>
              <a:t>=‘</a:t>
            </a:r>
            <a:r>
              <a:rPr lang="en-US" sz="2400" dirty="0" err="1" smtClean="0">
                <a:solidFill>
                  <a:srgbClr val="1655B2"/>
                </a:solidFill>
              </a:rPr>
              <a:t>profile?id</a:t>
            </a:r>
            <a:r>
              <a:rPr lang="en-US" sz="2400" dirty="0" smtClean="0">
                <a:solidFill>
                  <a:srgbClr val="1655B2"/>
                </a:solidFill>
              </a:rPr>
              <a:t>=184392’&gt;</a:t>
            </a:r>
            <a:r>
              <a:rPr lang="en-US" sz="2400" dirty="0" smtClean="0">
                <a:solidFill>
                  <a:schemeClr val="accent2"/>
                </a:solidFill>
              </a:rPr>
              <a:t>&lt;evil&gt;SoccerFan1985&lt;/evil&gt;</a:t>
            </a:r>
            <a:r>
              <a:rPr lang="en-US" sz="2400" dirty="0" smtClean="0">
                <a:solidFill>
                  <a:srgbClr val="1655B2"/>
                </a:solidFill>
              </a:rPr>
              <a:t>&lt;/a&gt;”</a:t>
            </a:r>
            <a:endParaRPr lang="en-US" sz="2400" dirty="0">
              <a:solidFill>
                <a:srgbClr val="1655B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463" y="2920362"/>
            <a:ext cx="798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“&lt;a </a:t>
            </a:r>
            <a:r>
              <a:rPr lang="en-US" sz="2000" dirty="0" err="1" smtClean="0"/>
              <a:t>href</a:t>
            </a:r>
            <a:r>
              <a:rPr lang="en-US" sz="2000" dirty="0" smtClean="0"/>
              <a:t>=“</a:t>
            </a:r>
            <a:r>
              <a:rPr lang="en-US" sz="2000" dirty="0" err="1" smtClean="0"/>
              <a:t>profile?id</a:t>
            </a:r>
            <a:r>
              <a:rPr lang="en-US" sz="2000" dirty="0" smtClean="0"/>
              <a:t>=184392”&gt;&lt;evil&gt;SoccerFan1985&lt;/evil&gt;&lt;/a&gt;”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8463" y="2121163"/>
            <a:ext cx="798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String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6783" y="255812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Value: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09291" y="3322867"/>
            <a:ext cx="70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Taint: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783532" y="5148890"/>
            <a:ext cx="1147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 </a:t>
            </a:r>
          </a:p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85975" y="3766890"/>
            <a:ext cx="4543425" cy="1334532"/>
            <a:chOff x="965691" y="3708540"/>
            <a:chExt cx="4543425" cy="1334532"/>
          </a:xfrm>
        </p:grpSpPr>
        <p:sp>
          <p:nvSpPr>
            <p:cNvPr id="13" name="Rectangle 12"/>
            <p:cNvSpPr/>
            <p:nvPr/>
          </p:nvSpPr>
          <p:spPr>
            <a:xfrm>
              <a:off x="968876" y="3708540"/>
              <a:ext cx="523873" cy="431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1208" y="4159996"/>
              <a:ext cx="519207" cy="431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5691" y="4611318"/>
              <a:ext cx="523873" cy="431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3" idx="3"/>
            </p:cNvCxnSpPr>
            <p:nvPr/>
          </p:nvCxnSpPr>
          <p:spPr>
            <a:xfrm>
              <a:off x="1492749" y="3924417"/>
              <a:ext cx="623596" cy="79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3"/>
            </p:cNvCxnSpPr>
            <p:nvPr/>
          </p:nvCxnSpPr>
          <p:spPr>
            <a:xfrm>
              <a:off x="1490415" y="4375873"/>
              <a:ext cx="625930" cy="24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3"/>
            </p:cNvCxnSpPr>
            <p:nvPr/>
          </p:nvCxnSpPr>
          <p:spPr>
            <a:xfrm flipV="1">
              <a:off x="1489564" y="4820350"/>
              <a:ext cx="626780" cy="68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157291" y="3716501"/>
              <a:ext cx="3351825" cy="431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&lt;Transformer::Identity&gt;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57291" y="4165690"/>
              <a:ext cx="3351825" cy="431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&lt;Transformer::Default&gt;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57291" y="4611318"/>
              <a:ext cx="3351825" cy="431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&lt;Transformer::Identity&gt;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29400" y="3848287"/>
            <a:ext cx="1094107" cy="1163157"/>
            <a:chOff x="6858000" y="3789843"/>
            <a:chExt cx="1094107" cy="1163157"/>
          </a:xfrm>
        </p:grpSpPr>
        <p:sp>
          <p:nvSpPr>
            <p:cNvPr id="23" name="TextBox 22"/>
            <p:cNvSpPr txBox="1"/>
            <p:nvPr/>
          </p:nvSpPr>
          <p:spPr>
            <a:xfrm>
              <a:off x="6934200" y="4043865"/>
              <a:ext cx="1017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Different</a:t>
              </a:r>
            </a:p>
            <a:p>
              <a:pPr algn="ctr"/>
              <a:r>
                <a:rPr lang="en-US" i="1" dirty="0" smtClean="0"/>
                <a:t>Chunks</a:t>
              </a:r>
              <a:endParaRPr lang="en-US" i="1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858000" y="4668118"/>
              <a:ext cx="585155" cy="284882"/>
              <a:chOff x="6858000" y="4668118"/>
              <a:chExt cx="585155" cy="28488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7443154" y="4668118"/>
                <a:ext cx="1" cy="284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858000" y="4953000"/>
                <a:ext cx="58515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6858000" y="3789843"/>
              <a:ext cx="585155" cy="284882"/>
              <a:chOff x="6858000" y="4668118"/>
              <a:chExt cx="585155" cy="28488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7443154" y="4668118"/>
                <a:ext cx="1" cy="2848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858000" y="4953000"/>
                <a:ext cx="58515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76200" y="6464808"/>
            <a:ext cx="21336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1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34"/>
          <a:stretch/>
        </p:blipFill>
        <p:spPr bwMode="auto">
          <a:xfrm>
            <a:off x="304800" y="1528705"/>
            <a:ext cx="334389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9" idx="2"/>
            <a:endCxn id="12" idx="0"/>
          </p:cNvCxnSpPr>
          <p:nvPr/>
        </p:nvCxnSpPr>
        <p:spPr>
          <a:xfrm>
            <a:off x="6406349" y="1886198"/>
            <a:ext cx="0" cy="420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324597" y="1295400"/>
            <a:ext cx="4819403" cy="4691005"/>
            <a:chOff x="4267200" y="1351311"/>
            <a:chExt cx="4819403" cy="4691005"/>
          </a:xfrm>
        </p:grpSpPr>
        <p:grpSp>
          <p:nvGrpSpPr>
            <p:cNvPr id="8" name="Group 7"/>
            <p:cNvGrpSpPr/>
            <p:nvPr/>
          </p:nvGrpSpPr>
          <p:grpSpPr>
            <a:xfrm>
              <a:off x="4267200" y="2362200"/>
              <a:ext cx="4819403" cy="2667000"/>
              <a:chOff x="4267200" y="2362200"/>
              <a:chExt cx="4819403" cy="2667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267200" y="2362200"/>
                <a:ext cx="4163504" cy="2667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90803" y="2957710"/>
                <a:ext cx="4495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{:</a:t>
                </a:r>
                <a:r>
                  <a:rPr lang="en-US" sz="2000" b="1" dirty="0"/>
                  <a:t>HTML </a:t>
                </a:r>
                <a:r>
                  <a:rPr lang="en-US" sz="2000" dirty="0" smtClean="0"/>
                  <a:t>=&gt; {</a:t>
                </a:r>
                <a:endParaRPr lang="en-US" sz="2000" dirty="0"/>
              </a:p>
              <a:p>
                <a:r>
                  <a:rPr lang="en-US" sz="2000" dirty="0" smtClean="0"/>
                  <a:t>      “//</a:t>
                </a:r>
                <a:r>
                  <a:rPr lang="en-US" sz="2000" dirty="0"/>
                  <a:t>script” =&gt; </a:t>
                </a:r>
                <a:r>
                  <a:rPr lang="en-US" sz="2000" dirty="0" err="1" smtClean="0"/>
                  <a:t>NoDisplay</a:t>
                </a:r>
                <a:r>
                  <a:rPr lang="en-US" sz="2000" dirty="0" smtClean="0"/>
                  <a:t>,</a:t>
                </a:r>
                <a:endParaRPr lang="en-US" sz="2000" dirty="0"/>
              </a:p>
              <a:p>
                <a:r>
                  <a:rPr lang="en-US" sz="2000" dirty="0" smtClean="0"/>
                  <a:t>       :</a:t>
                </a:r>
                <a:r>
                  <a:rPr lang="en-US" sz="2000" b="1" dirty="0" smtClean="0"/>
                  <a:t>default </a:t>
                </a:r>
                <a:r>
                  <a:rPr lang="en-US" sz="2000" dirty="0"/>
                  <a:t>=&gt; </a:t>
                </a:r>
                <a:r>
                  <a:rPr lang="en-US" sz="2000" dirty="0" err="1" smtClean="0"/>
                  <a:t>NoHTMLAllowed</a:t>
                </a:r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},</a:t>
                </a:r>
                <a:endParaRPr lang="en-US" sz="2000" dirty="0"/>
              </a:p>
              <a:p>
                <a:r>
                  <a:rPr lang="en-US" sz="2000" dirty="0" smtClean="0"/>
                  <a:t>  :</a:t>
                </a:r>
                <a:r>
                  <a:rPr lang="en-US" sz="2000" b="1" dirty="0"/>
                  <a:t>SQL </a:t>
                </a:r>
                <a:r>
                  <a:rPr lang="en-US" sz="2000" dirty="0"/>
                  <a:t>=&gt; </a:t>
                </a:r>
                <a:r>
                  <a:rPr lang="en-US" sz="2000" dirty="0" err="1"/>
                  <a:t>SQLSanitize</a:t>
                </a:r>
                <a:r>
                  <a:rPr lang="en-US" sz="2000" dirty="0"/>
                  <a:t>,</a:t>
                </a:r>
              </a:p>
              <a:p>
                <a:r>
                  <a:rPr lang="en-US" sz="2000" dirty="0" smtClean="0"/>
                  <a:t>  :</a:t>
                </a:r>
                <a:r>
                  <a:rPr lang="en-US" sz="2000" b="1" dirty="0" err="1" smtClean="0"/>
                  <a:t>Ruby_eval</a:t>
                </a:r>
                <a:r>
                  <a:rPr lang="en-US" sz="2000" b="1" dirty="0" smtClean="0"/>
                  <a:t> </a:t>
                </a:r>
                <a:r>
                  <a:rPr lang="en-US" sz="2000" dirty="0"/>
                  <a:t>=&gt; </a:t>
                </a:r>
                <a:r>
                  <a:rPr lang="en-US" sz="2000" dirty="0" err="1" smtClean="0"/>
                  <a:t>NoDisplay</a:t>
                </a:r>
                <a:r>
                  <a:rPr lang="en-US" sz="2000" dirty="0" smtClean="0"/>
                  <a:t>}</a:t>
                </a:r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86583" y="2440539"/>
                <a:ext cx="37247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Default Transformer</a:t>
                </a:r>
                <a:endParaRPr lang="en-US" sz="28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267200" y="1351311"/>
              <a:ext cx="4163504" cy="5907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 Context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339056" y="5031427"/>
              <a:ext cx="0" cy="42009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267200" y="5451518"/>
              <a:ext cx="4163504" cy="5907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Appropriate Sanitization Routine</a:t>
              </a:r>
              <a:endParaRPr lang="en-US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6200" y="6464808"/>
            <a:ext cx="21336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5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947056" y="2438400"/>
            <a:ext cx="4277096" cy="914400"/>
            <a:chOff x="381000" y="2057400"/>
            <a:chExt cx="4267200" cy="914400"/>
          </a:xfrm>
        </p:grpSpPr>
        <p:grpSp>
          <p:nvGrpSpPr>
            <p:cNvPr id="56" name="Group 55"/>
            <p:cNvGrpSpPr/>
            <p:nvPr/>
          </p:nvGrpSpPr>
          <p:grpSpPr>
            <a:xfrm>
              <a:off x="381000" y="2057400"/>
              <a:ext cx="4267200" cy="914400"/>
              <a:chOff x="3886200" y="2758536"/>
              <a:chExt cx="4267200" cy="9144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886200" y="2758536"/>
                <a:ext cx="4267200" cy="914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4071257" y="2857500"/>
                <a:ext cx="1796143" cy="685800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Raw String Chunk 1</a:t>
                </a:r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6146965" y="2857500"/>
                <a:ext cx="1796143" cy="685800"/>
              </a:xfrm>
              <a:prstGeom prst="round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/>
                  <a:t>Transformer 1</a:t>
                </a:r>
                <a:endParaRPr lang="en-US" i="1" dirty="0"/>
              </a:p>
            </p:txBody>
          </p:sp>
        </p:grpSp>
        <p:cxnSp>
          <p:nvCxnSpPr>
            <p:cNvPr id="57" name="Straight Connector 56"/>
            <p:cNvCxnSpPr>
              <a:stCxn id="59" idx="3"/>
            </p:cNvCxnSpPr>
            <p:nvPr/>
          </p:nvCxnSpPr>
          <p:spPr>
            <a:xfrm>
              <a:off x="2362200" y="2499264"/>
              <a:ext cx="2667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56952" y="3350821"/>
            <a:ext cx="4267200" cy="914400"/>
            <a:chOff x="381000" y="2057400"/>
            <a:chExt cx="4267200" cy="914400"/>
          </a:xfrm>
        </p:grpSpPr>
        <p:grpSp>
          <p:nvGrpSpPr>
            <p:cNvPr id="66" name="Group 65"/>
            <p:cNvGrpSpPr/>
            <p:nvPr/>
          </p:nvGrpSpPr>
          <p:grpSpPr>
            <a:xfrm>
              <a:off x="381000" y="2057400"/>
              <a:ext cx="4267200" cy="914400"/>
              <a:chOff x="3886200" y="2758536"/>
              <a:chExt cx="4267200" cy="9144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886200" y="2758536"/>
                <a:ext cx="4267200" cy="914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4071257" y="2857500"/>
                <a:ext cx="1796143" cy="685800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Raw String Chunk 2</a:t>
                </a:r>
                <a:endParaRPr lang="en-US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6146965" y="2857500"/>
                <a:ext cx="1796143" cy="685800"/>
              </a:xfrm>
              <a:prstGeom prst="round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/>
                  <a:t>Transformer 2</a:t>
                </a:r>
                <a:endParaRPr lang="en-US" i="1" dirty="0"/>
              </a:p>
            </p:txBody>
          </p:sp>
        </p:grpSp>
        <p:cxnSp>
          <p:nvCxnSpPr>
            <p:cNvPr id="67" name="Straight Connector 66"/>
            <p:cNvCxnSpPr>
              <a:stCxn id="69" idx="3"/>
            </p:cNvCxnSpPr>
            <p:nvPr/>
          </p:nvCxnSpPr>
          <p:spPr>
            <a:xfrm>
              <a:off x="2362200" y="2499264"/>
              <a:ext cx="2667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956952" y="4267200"/>
            <a:ext cx="4267200" cy="914400"/>
            <a:chOff x="381000" y="2057400"/>
            <a:chExt cx="4267200" cy="914400"/>
          </a:xfrm>
        </p:grpSpPr>
        <p:grpSp>
          <p:nvGrpSpPr>
            <p:cNvPr id="72" name="Group 71"/>
            <p:cNvGrpSpPr/>
            <p:nvPr/>
          </p:nvGrpSpPr>
          <p:grpSpPr>
            <a:xfrm>
              <a:off x="381000" y="2057400"/>
              <a:ext cx="4267200" cy="914400"/>
              <a:chOff x="3886200" y="2758536"/>
              <a:chExt cx="4267200" cy="9144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86200" y="2758536"/>
                <a:ext cx="4267200" cy="914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4071257" y="2857500"/>
                <a:ext cx="1796143" cy="685800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Raw String Chunk 3</a:t>
                </a:r>
                <a:endParaRPr lang="en-US" dirty="0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146965" y="2857500"/>
                <a:ext cx="1796143" cy="685800"/>
              </a:xfrm>
              <a:prstGeom prst="round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/>
                  <a:t>Transformer 3</a:t>
                </a:r>
                <a:endParaRPr lang="en-US" i="1" dirty="0"/>
              </a:p>
            </p:txBody>
          </p:sp>
        </p:grpSp>
        <p:cxnSp>
          <p:nvCxnSpPr>
            <p:cNvPr id="73" name="Straight Connector 72"/>
            <p:cNvCxnSpPr>
              <a:stCxn id="75" idx="3"/>
            </p:cNvCxnSpPr>
            <p:nvPr/>
          </p:nvCxnSpPr>
          <p:spPr>
            <a:xfrm>
              <a:off x="2362200" y="2499264"/>
              <a:ext cx="2667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947056" y="1371600"/>
            <a:ext cx="4267200" cy="5907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Context</a:t>
            </a:r>
            <a:endParaRPr lang="en-US" dirty="0"/>
          </a:p>
        </p:txBody>
      </p:sp>
      <p:cxnSp>
        <p:nvCxnSpPr>
          <p:cNvPr id="80" name="Straight Arrow Connector 79"/>
          <p:cNvCxnSpPr>
            <a:stCxn id="77" idx="2"/>
            <a:endCxn id="58" idx="0"/>
          </p:cNvCxnSpPr>
          <p:nvPr/>
        </p:nvCxnSpPr>
        <p:spPr>
          <a:xfrm>
            <a:off x="3080656" y="1962398"/>
            <a:ext cx="4948" cy="476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128656" y="2617518"/>
            <a:ext cx="1923803" cy="556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Sanitized Chunk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58" idx="3"/>
            <a:endCxn id="82" idx="1"/>
          </p:cNvCxnSpPr>
          <p:nvPr/>
        </p:nvCxnSpPr>
        <p:spPr>
          <a:xfrm>
            <a:off x="5224152" y="2895600"/>
            <a:ext cx="9045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225142" y="3808021"/>
            <a:ext cx="9045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225142" y="4706101"/>
            <a:ext cx="9045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141521" y="3514603"/>
            <a:ext cx="1923803" cy="556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Sanitized Chunk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153397" y="4430982"/>
            <a:ext cx="1923803" cy="556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Sanitized Chunk</a:t>
            </a:r>
            <a:endParaRPr lang="en-US" dirty="0"/>
          </a:p>
        </p:txBody>
      </p:sp>
      <p:sp>
        <p:nvSpPr>
          <p:cNvPr id="93" name="Plus 92"/>
          <p:cNvSpPr/>
          <p:nvPr/>
        </p:nvSpPr>
        <p:spPr>
          <a:xfrm>
            <a:off x="6993694" y="3229097"/>
            <a:ext cx="245306" cy="27610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lus 96"/>
          <p:cNvSpPr/>
          <p:nvPr/>
        </p:nvSpPr>
        <p:spPr>
          <a:xfrm>
            <a:off x="6992645" y="4135585"/>
            <a:ext cx="245306" cy="27610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5943600" y="5181600"/>
            <a:ext cx="228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5541322" y="5334000"/>
            <a:ext cx="3124200" cy="556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Sanitized 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464808"/>
            <a:ext cx="21336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9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 Annotations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772400"/>
            <a:ext cx="5114925" cy="11493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Different sanitization</a:t>
            </a:r>
            <a:r>
              <a:rPr lang="en-US" baseline="0" dirty="0" smtClean="0"/>
              <a:t> policies in different contexts</a:t>
            </a:r>
          </a:p>
          <a:p>
            <a:r>
              <a:rPr lang="en-US" baseline="0" dirty="0" smtClean="0"/>
              <a:t>Context specified with </a:t>
            </a:r>
            <a:r>
              <a:rPr lang="en-US" baseline="0" dirty="0" err="1" smtClean="0"/>
              <a:t>XPath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433" y="1981200"/>
            <a:ext cx="7981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/>
            <a:r>
              <a:rPr lang="en-US" sz="2200" dirty="0"/>
              <a:t># @</a:t>
            </a:r>
            <a:r>
              <a:rPr lang="en-US" sz="2200" dirty="0">
                <a:solidFill>
                  <a:srgbClr val="7D7447"/>
                </a:solidFill>
              </a:rPr>
              <a:t> </a:t>
            </a:r>
            <a:r>
              <a:rPr lang="en-US" sz="2200" dirty="0" smtClean="0"/>
              <a:t>:</a:t>
            </a:r>
            <a:r>
              <a:rPr lang="en-US" sz="2200" dirty="0" smtClean="0">
                <a:solidFill>
                  <a:srgbClr val="7D7447"/>
                </a:solidFill>
              </a:rPr>
              <a:t>taint</a:t>
            </a:r>
            <a:r>
              <a:rPr lang="en-US" sz="2200" dirty="0"/>
              <a:t>, </a:t>
            </a:r>
            <a:r>
              <a:rPr lang="en-US" sz="2200" dirty="0" smtClean="0"/>
              <a:t>:</a:t>
            </a:r>
            <a:r>
              <a:rPr lang="en-US" sz="2200" dirty="0" smtClean="0">
                <a:solidFill>
                  <a:srgbClr val="953753"/>
                </a:solidFill>
              </a:rPr>
              <a:t>username</a:t>
            </a:r>
            <a:r>
              <a:rPr lang="en-US" sz="2200" dirty="0"/>
              <a:t>, </a:t>
            </a:r>
            <a:r>
              <a:rPr lang="en-US" sz="2200" dirty="0" smtClean="0"/>
              <a:t> </a:t>
            </a:r>
          </a:p>
          <a:p>
            <a:pPr marL="742950" lvl="1" indent="-285750" fontAlgn="ctr"/>
            <a:r>
              <a:rPr lang="en-US" sz="2200" dirty="0" smtClean="0">
                <a:solidFill>
                  <a:schemeClr val="accent1"/>
                </a:solidFill>
              </a:rPr>
              <a:t>{:HTML =&gt; </a:t>
            </a:r>
            <a:r>
              <a:rPr lang="en-US" sz="2200" dirty="0" err="1" smtClean="0">
                <a:solidFill>
                  <a:schemeClr val="accent1"/>
                </a:solidFill>
              </a:rPr>
              <a:t>AlphaNumericOnly</a:t>
            </a:r>
            <a:r>
              <a:rPr lang="en-US" sz="2200" dirty="0" smtClean="0">
                <a:solidFill>
                  <a:schemeClr val="accent1"/>
                </a:solidFill>
              </a:rPr>
              <a:t>}</a:t>
            </a:r>
          </a:p>
          <a:p>
            <a:pPr fontAlgn="ctr"/>
            <a:endParaRPr lang="en-US" sz="2200" dirty="0"/>
          </a:p>
          <a:p>
            <a:pPr marL="285750" indent="-285750" fontAlgn="ctr"/>
            <a:r>
              <a:rPr lang="en-US" sz="2200" dirty="0"/>
              <a:t># @ </a:t>
            </a:r>
            <a:r>
              <a:rPr lang="en-US" sz="2200" dirty="0" smtClean="0"/>
              <a:t>:</a:t>
            </a:r>
            <a:r>
              <a:rPr lang="en-US" sz="2200" dirty="0" smtClean="0">
                <a:solidFill>
                  <a:srgbClr val="7D7447"/>
                </a:solidFill>
              </a:rPr>
              <a:t>taint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953753"/>
                </a:solidFill>
              </a:rPr>
              <a:t> </a:t>
            </a:r>
            <a:r>
              <a:rPr lang="en-US" sz="2200" dirty="0" smtClean="0"/>
              <a:t>:</a:t>
            </a:r>
            <a:r>
              <a:rPr lang="en-US" sz="2200" dirty="0" err="1" smtClean="0">
                <a:solidFill>
                  <a:srgbClr val="953753"/>
                </a:solidFill>
              </a:rPr>
              <a:t>full_name</a:t>
            </a:r>
            <a:r>
              <a:rPr lang="en-US" sz="2200" dirty="0"/>
              <a:t>, </a:t>
            </a:r>
            <a:endParaRPr lang="en-US" sz="2200" dirty="0" smtClean="0"/>
          </a:p>
          <a:p>
            <a:pPr marL="742950" lvl="1" indent="-285750" fontAlgn="ctr"/>
            <a:r>
              <a:rPr lang="en-US" sz="2200" dirty="0" smtClean="0">
                <a:solidFill>
                  <a:schemeClr val="accent1"/>
                </a:solidFill>
              </a:rPr>
              <a:t>{:HTML </a:t>
            </a:r>
            <a:r>
              <a:rPr lang="en-US" sz="2200" dirty="0">
                <a:solidFill>
                  <a:schemeClr val="accent1"/>
                </a:solidFill>
              </a:rPr>
              <a:t>=&gt; 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marL="742950" lvl="1" indent="-285750" fontAlgn="ctr"/>
            <a:r>
              <a:rPr lang="en-US" sz="2200" dirty="0">
                <a:solidFill>
                  <a:schemeClr val="accent1"/>
                </a:solidFill>
              </a:rPr>
              <a:t>	</a:t>
            </a:r>
            <a:r>
              <a:rPr lang="en-US" sz="2200" dirty="0" smtClean="0">
                <a:solidFill>
                  <a:schemeClr val="accent1"/>
                </a:solidFill>
              </a:rPr>
              <a:t>	{</a:t>
            </a:r>
            <a:r>
              <a:rPr lang="en-US" sz="2200" dirty="0" err="1" smtClean="0">
                <a:solidFill>
                  <a:schemeClr val="accent1"/>
                </a:solidFill>
              </a:rPr>
              <a:t>TitleTag</a:t>
            </a:r>
            <a:r>
              <a:rPr lang="en-US" sz="2200" dirty="0" smtClean="0">
                <a:solidFill>
                  <a:schemeClr val="accent1"/>
                </a:solidFill>
              </a:rPr>
              <a:t> =&gt; </a:t>
            </a:r>
            <a:r>
              <a:rPr lang="en-US" sz="2200" dirty="0" err="1" smtClean="0">
                <a:solidFill>
                  <a:schemeClr val="accent1"/>
                </a:solidFill>
              </a:rPr>
              <a:t>LettersAndSpacesOnly</a:t>
            </a:r>
            <a:r>
              <a:rPr lang="en-US" sz="2200" dirty="0" smtClean="0">
                <a:solidFill>
                  <a:schemeClr val="accent1"/>
                </a:solidFill>
              </a:rPr>
              <a:t>,</a:t>
            </a:r>
            <a:endParaRPr lang="en-US" sz="2200" dirty="0">
              <a:solidFill>
                <a:schemeClr val="accent1"/>
              </a:solidFill>
            </a:endParaRPr>
          </a:p>
          <a:p>
            <a:pPr marL="742950" lvl="1" indent="-285750" fontAlgn="ctr"/>
            <a:r>
              <a:rPr lang="en-US" sz="2200" dirty="0" smtClean="0">
                <a:solidFill>
                  <a:schemeClr val="accent1"/>
                </a:solidFill>
              </a:rPr>
              <a:t>		:default =&gt; </a:t>
            </a:r>
            <a:r>
              <a:rPr lang="en-US" sz="2200" dirty="0" err="1" smtClean="0">
                <a:solidFill>
                  <a:schemeClr val="accent1"/>
                </a:solidFill>
              </a:rPr>
              <a:t>NoHTML</a:t>
            </a:r>
            <a:r>
              <a:rPr lang="en-US" sz="2200" dirty="0" smtClean="0">
                <a:solidFill>
                  <a:schemeClr val="accent1"/>
                </a:solidFill>
              </a:rPr>
              <a:t>}}</a:t>
            </a:r>
            <a:endParaRPr lang="en-US" sz="2200" dirty="0">
              <a:solidFill>
                <a:schemeClr val="accent1"/>
              </a:solidFill>
            </a:endParaRPr>
          </a:p>
          <a:p>
            <a:pPr fontAlgn="ctr"/>
            <a:r>
              <a:rPr lang="en-US" sz="2200" dirty="0" smtClean="0"/>
              <a:t>		</a:t>
            </a:r>
            <a:endParaRPr lang="en-US" sz="2200" dirty="0"/>
          </a:p>
          <a:p>
            <a:pPr marL="285750" indent="-285750" fontAlgn="ctr"/>
            <a:r>
              <a:rPr lang="en-US" sz="2200" dirty="0"/>
              <a:t># @ </a:t>
            </a:r>
            <a:r>
              <a:rPr lang="en-US" sz="2200" dirty="0" smtClean="0"/>
              <a:t>:</a:t>
            </a:r>
            <a:r>
              <a:rPr lang="en-US" sz="2200" dirty="0" smtClean="0">
                <a:solidFill>
                  <a:srgbClr val="7D7447"/>
                </a:solidFill>
              </a:rPr>
              <a:t>taint</a:t>
            </a:r>
            <a:r>
              <a:rPr lang="en-US" sz="2200" dirty="0"/>
              <a:t>, </a:t>
            </a:r>
            <a:r>
              <a:rPr lang="en-US" sz="2200" dirty="0" smtClean="0"/>
              <a:t>:</a:t>
            </a:r>
            <a:r>
              <a:rPr lang="en-US" sz="2200" dirty="0" smtClean="0">
                <a:solidFill>
                  <a:srgbClr val="953753"/>
                </a:solidFill>
              </a:rPr>
              <a:t>profile</a:t>
            </a:r>
            <a:r>
              <a:rPr lang="en-US" sz="2200" dirty="0"/>
              <a:t>, </a:t>
            </a:r>
            <a:endParaRPr lang="en-US" sz="2200" dirty="0" smtClean="0"/>
          </a:p>
          <a:p>
            <a:pPr marL="742950" lvl="1" indent="-285750" fontAlgn="ctr"/>
            <a:r>
              <a:rPr lang="en-US" sz="2200" dirty="0" smtClean="0">
                <a:solidFill>
                  <a:schemeClr val="accent1"/>
                </a:solidFill>
              </a:rPr>
              <a:t>{:HTML =&gt; </a:t>
            </a:r>
            <a:r>
              <a:rPr lang="en-US" sz="2200" dirty="0">
                <a:solidFill>
                  <a:schemeClr val="accent1"/>
                </a:solidFill>
              </a:rPr>
              <a:t>	</a:t>
            </a:r>
            <a:r>
              <a:rPr lang="en-US" sz="2200" dirty="0" smtClean="0">
                <a:solidFill>
                  <a:schemeClr val="accent1"/>
                </a:solidFill>
              </a:rPr>
              <a:t>				 			{"//script” =&gt; Invisible,</a:t>
            </a:r>
          </a:p>
          <a:p>
            <a:pPr marL="742950" lvl="1" indent="-285750" fontAlgn="ctr"/>
            <a:r>
              <a:rPr lang="en-US" sz="2200" dirty="0">
                <a:solidFill>
                  <a:schemeClr val="accent1"/>
                </a:solidFill>
              </a:rPr>
              <a:t>	</a:t>
            </a:r>
            <a:r>
              <a:rPr lang="en-US" sz="2200" dirty="0" smtClean="0">
                <a:solidFill>
                  <a:schemeClr val="accent1"/>
                </a:solidFill>
              </a:rPr>
              <a:t>	:default  =&gt; </a:t>
            </a:r>
            <a:r>
              <a:rPr lang="en-US" sz="2200" dirty="0" err="1" smtClean="0">
                <a:solidFill>
                  <a:schemeClr val="accent1"/>
                </a:solidFill>
              </a:rPr>
              <a:t>BoldItalicUnderlineOnly</a:t>
            </a:r>
            <a:r>
              <a:rPr lang="en-US" sz="2200" dirty="0" smtClean="0">
                <a:solidFill>
                  <a:schemeClr val="accent1"/>
                </a:solidFill>
              </a:rPr>
              <a:t>}}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652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i="1" dirty="0" smtClean="0"/>
              <a:t># @ </a:t>
            </a:r>
            <a:r>
              <a:rPr lang="en-US" dirty="0" smtClean="0">
                <a:solidFill>
                  <a:srgbClr val="7D7447"/>
                </a:solidFill>
              </a:rPr>
              <a:t>taint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target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chemeClr val="accent1"/>
                </a:solidFill>
              </a:rPr>
              <a:t>transformer</a:t>
            </a:r>
          </a:p>
          <a:p>
            <a:pPr marL="0" indent="0" algn="ctr">
              <a:buFont typeface="Arial"/>
              <a:buNone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435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826" y="1819290"/>
            <a:ext cx="4438650" cy="341907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85800"/>
            <a:ext cx="4809881" cy="36671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49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85800"/>
            <a:ext cx="4809881" cy="36671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826" y="1819290"/>
            <a:ext cx="4438650" cy="34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14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4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971"/>
          <a:stretch/>
        </p:blipFill>
        <p:spPr>
          <a:xfrm>
            <a:off x="381000" y="685800"/>
            <a:ext cx="8402782" cy="47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0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5611614"/>
              </p:ext>
            </p:extLst>
          </p:nvPr>
        </p:nvGraphicFramePr>
        <p:xfrm>
          <a:off x="762000" y="457200"/>
          <a:ext cx="7654840" cy="563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420"/>
                <a:gridCol w="3827420"/>
              </a:tblGrid>
              <a:tr h="5560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Test Application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Application Type</a:t>
                      </a:r>
                      <a:endParaRPr lang="en-US" sz="2000" dirty="0"/>
                    </a:p>
                  </a:txBody>
                  <a:tcPr anchor="ctr"/>
                </a:tc>
              </a:tr>
              <a:tr h="1270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Image Gallery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(680 lines)</a:t>
                      </a:r>
                    </a:p>
                  </a:txBody>
                  <a:tcPr anchor="ctr"/>
                </a:tc>
              </a:tr>
              <a:tr h="1270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E-Commerce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(5556 lines)</a:t>
                      </a:r>
                    </a:p>
                  </a:txBody>
                  <a:tcPr anchor="ctr"/>
                </a:tc>
              </a:tr>
              <a:tr h="1270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Project</a:t>
                      </a:r>
                      <a:r>
                        <a:rPr lang="en-US" b="1" baseline="0" dirty="0" smtClean="0"/>
                        <a:t> Management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(30747 lines)</a:t>
                      </a:r>
                      <a:endParaRPr lang="en-US" b="1" dirty="0" smtClean="0"/>
                    </a:p>
                  </a:txBody>
                  <a:tcPr anchor="ctr"/>
                </a:tc>
              </a:tr>
              <a:tr h="1270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E-Commerce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(11561 lines)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4" descr="http://blogs.sun.com/arungupta/resource/ror/substruct-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891" y="2477594"/>
            <a:ext cx="3098518" cy="8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56" b="15388"/>
          <a:stretch/>
        </p:blipFill>
        <p:spPr>
          <a:xfrm>
            <a:off x="944381" y="4885522"/>
            <a:ext cx="3549915" cy="1185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86" t="21360" r="11052" b="25029"/>
          <a:stretch/>
        </p:blipFill>
        <p:spPr>
          <a:xfrm>
            <a:off x="1250291" y="3669312"/>
            <a:ext cx="2989736" cy="1063486"/>
          </a:xfrm>
          <a:prstGeom prst="rect">
            <a:avLst/>
          </a:prstGeom>
        </p:spPr>
      </p:pic>
      <p:pic>
        <p:nvPicPr>
          <p:cNvPr id="17" name="Picture 2" descr="http://www.hulihanapplications.com/images/logos/apps/onyx_bi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24" r="25748"/>
          <a:stretch/>
        </p:blipFill>
        <p:spPr bwMode="auto">
          <a:xfrm>
            <a:off x="1779920" y="1005792"/>
            <a:ext cx="1878841" cy="13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3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00125441"/>
              </p:ext>
            </p:extLst>
          </p:nvPr>
        </p:nvGraphicFramePr>
        <p:xfrm>
          <a:off x="838200" y="12954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468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GuardRails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 Release Now Available!</a:t>
            </a:r>
          </a:p>
          <a:p>
            <a:pPr marL="0" indent="0">
              <a:buNone/>
            </a:pPr>
            <a:r>
              <a:rPr lang="en-US" sz="2800" dirty="0" smtClean="0"/>
              <a:t>Our Web Page: </a:t>
            </a:r>
            <a:r>
              <a:rPr lang="en-US" sz="2800" dirty="0" smtClean="0">
                <a:solidFill>
                  <a:srgbClr val="1655B2"/>
                </a:solidFill>
              </a:rPr>
              <a:t>http://guardrails.cs.virginia.edu</a:t>
            </a:r>
          </a:p>
          <a:p>
            <a:pPr marL="0" indent="0">
              <a:buNone/>
            </a:pPr>
            <a:r>
              <a:rPr lang="en-US" sz="2800" dirty="0" smtClean="0"/>
              <a:t>Full source code can be downloaded from </a:t>
            </a:r>
            <a:r>
              <a:rPr lang="en-US" sz="2800" dirty="0" err="1" smtClean="0"/>
              <a:t>GitHub</a:t>
            </a:r>
            <a:endParaRPr lang="en-US" sz="2800" dirty="0" smtClean="0">
              <a:solidFill>
                <a:srgbClr val="1655B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Contact Info: </a:t>
            </a:r>
            <a:r>
              <a:rPr lang="en-US" sz="2800" dirty="0" smtClean="0">
                <a:solidFill>
                  <a:srgbClr val="1655B2"/>
                </a:solidFill>
              </a:rPr>
              <a:t>guardrails@cs.virginia.edu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0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 Release Now Available!</a:t>
            </a:r>
          </a:p>
          <a:p>
            <a:pPr marL="0" indent="0">
              <a:buNone/>
            </a:pPr>
            <a:r>
              <a:rPr lang="en-US" sz="2800" dirty="0" smtClean="0"/>
              <a:t>Our Web Page: </a:t>
            </a:r>
            <a:r>
              <a:rPr lang="en-US" sz="2800" dirty="0" smtClean="0">
                <a:solidFill>
                  <a:srgbClr val="1655B2"/>
                </a:solidFill>
              </a:rPr>
              <a:t>http://guardrails.cs.virginia.edu</a:t>
            </a:r>
          </a:p>
          <a:p>
            <a:pPr marL="0" indent="0">
              <a:buNone/>
            </a:pPr>
            <a:r>
              <a:rPr lang="en-US" sz="2800" dirty="0" smtClean="0"/>
              <a:t>Full source code can be downloaded from </a:t>
            </a:r>
            <a:r>
              <a:rPr lang="en-US" sz="2800" dirty="0" err="1" smtClean="0"/>
              <a:t>GitHub</a:t>
            </a:r>
            <a:endParaRPr lang="en-US" sz="2800" dirty="0" smtClean="0">
              <a:solidFill>
                <a:srgbClr val="1655B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Contact Info: </a:t>
            </a:r>
            <a:r>
              <a:rPr lang="en-US" sz="2800" dirty="0" smtClean="0">
                <a:solidFill>
                  <a:srgbClr val="1655B2"/>
                </a:solidFill>
              </a:rPr>
              <a:t>guardrails@cs.virginia.edu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64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81000"/>
            <a:ext cx="7239000" cy="56831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29200" y="5029200"/>
            <a:ext cx="48289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5219700"/>
            <a:ext cx="482895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9200" y="3962400"/>
            <a:ext cx="241447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41848" y="3962400"/>
            <a:ext cx="241447" cy="1257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99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404"/>
          <a:stretch/>
        </p:blipFill>
        <p:spPr>
          <a:xfrm>
            <a:off x="381000" y="508153"/>
            <a:ext cx="8320473" cy="452104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800" y="2362200"/>
            <a:ext cx="609600" cy="609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3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751"/>
          <a:stretch/>
        </p:blipFill>
        <p:spPr>
          <a:xfrm>
            <a:off x="457200" y="584338"/>
            <a:ext cx="8153400" cy="3701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191780"/>
            <a:ext cx="658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“&gt;&lt;script&gt;alert(</a:t>
            </a:r>
            <a:r>
              <a:rPr lang="en-US" sz="2800" i="1" dirty="0" err="1" smtClean="0"/>
              <a:t>document.cookie</a:t>
            </a:r>
            <a:r>
              <a:rPr lang="en-US" sz="2800" i="1" dirty="0" smtClean="0"/>
              <a:t>);&lt;/script&gt;</a:t>
            </a:r>
            <a:endParaRPr lang="en-US" sz="2800" i="1" dirty="0"/>
          </a:p>
        </p:txBody>
      </p:sp>
      <p:sp>
        <p:nvSpPr>
          <p:cNvPr id="7" name="Arc 6"/>
          <p:cNvSpPr/>
          <p:nvPr/>
        </p:nvSpPr>
        <p:spPr>
          <a:xfrm>
            <a:off x="4343400" y="2435331"/>
            <a:ext cx="2362200" cy="3018059"/>
          </a:xfrm>
          <a:prstGeom prst="arc">
            <a:avLst>
              <a:gd name="adj1" fmla="val 16200000"/>
              <a:gd name="adj2" fmla="val 3539838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5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1" r="1821" b="37613"/>
          <a:stretch/>
        </p:blipFill>
        <p:spPr>
          <a:xfrm>
            <a:off x="85060" y="1219200"/>
            <a:ext cx="888881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C672-F4AD-F84D-BD96-1A7C40C6980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90" y="381000"/>
            <a:ext cx="599533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192"/>
          <a:stretch/>
        </p:blipFill>
        <p:spPr bwMode="auto">
          <a:xfrm>
            <a:off x="4800600" y="1143000"/>
            <a:ext cx="3731417" cy="477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76800" y="4267200"/>
            <a:ext cx="25908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5524</TotalTime>
  <Words>1017</Words>
  <Application>Microsoft Office PowerPoint</Application>
  <PresentationFormat>On-screen Show (4:3)</PresentationFormat>
  <Paragraphs>396</Paragraphs>
  <Slides>43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Our Philosophy</vt:lpstr>
      <vt:lpstr>Slide 17</vt:lpstr>
      <vt:lpstr>Design Goals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Access Control Policy Annotations </vt:lpstr>
      <vt:lpstr>Slide 27</vt:lpstr>
      <vt:lpstr>Dynamic Taint Tracking</vt:lpstr>
      <vt:lpstr>Slide 29</vt:lpstr>
      <vt:lpstr>Slide 30</vt:lpstr>
      <vt:lpstr>Slide 31</vt:lpstr>
      <vt:lpstr>Taint Propagation </vt:lpstr>
      <vt:lpstr>Expressive Taint Status</vt:lpstr>
      <vt:lpstr>Transformers</vt:lpstr>
      <vt:lpstr>Transformers</vt:lpstr>
      <vt:lpstr>Transformer Annotations</vt:lpstr>
      <vt:lpstr>Slide 37</vt:lpstr>
      <vt:lpstr>Slide 38</vt:lpstr>
      <vt:lpstr>Slide 39</vt:lpstr>
      <vt:lpstr>Slide 40</vt:lpstr>
      <vt:lpstr>Performance Notes</vt:lpstr>
      <vt:lpstr>Try GuardRails</vt:lpstr>
      <vt:lpstr>Questions?</vt:lpstr>
    </vt:vector>
  </TitlesOfParts>
  <Company>UVa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David Evans</cp:lastModifiedBy>
  <cp:revision>118</cp:revision>
  <dcterms:created xsi:type="dcterms:W3CDTF">2011-06-06T17:09:48Z</dcterms:created>
  <dcterms:modified xsi:type="dcterms:W3CDTF">2011-06-16T23:34:27Z</dcterms:modified>
</cp:coreProperties>
</file>