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836" r:id="rId2"/>
    <p:sldId id="855" r:id="rId3"/>
    <p:sldId id="856" r:id="rId4"/>
    <p:sldId id="857" r:id="rId5"/>
    <p:sldId id="866" r:id="rId6"/>
    <p:sldId id="870" r:id="rId7"/>
    <p:sldId id="882" r:id="rId8"/>
    <p:sldId id="900" r:id="rId9"/>
    <p:sldId id="874" r:id="rId10"/>
    <p:sldId id="871" r:id="rId11"/>
    <p:sldId id="879" r:id="rId12"/>
    <p:sldId id="910" r:id="rId13"/>
    <p:sldId id="838" r:id="rId14"/>
    <p:sldId id="890" r:id="rId15"/>
    <p:sldId id="901" r:id="rId16"/>
    <p:sldId id="909" r:id="rId17"/>
    <p:sldId id="893" r:id="rId18"/>
    <p:sldId id="911" r:id="rId19"/>
    <p:sldId id="913" r:id="rId20"/>
    <p:sldId id="914" r:id="rId21"/>
    <p:sldId id="902" r:id="rId22"/>
    <p:sldId id="903" r:id="rId23"/>
    <p:sldId id="907" r:id="rId24"/>
    <p:sldId id="908" r:id="rId25"/>
    <p:sldId id="865" r:id="rId26"/>
    <p:sldId id="880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  <p14:sldId id="855"/>
            <p14:sldId id="856"/>
            <p14:sldId id="857"/>
            <p14:sldId id="866"/>
            <p14:sldId id="870"/>
            <p14:sldId id="882"/>
            <p14:sldId id="900"/>
            <p14:sldId id="874"/>
            <p14:sldId id="871"/>
            <p14:sldId id="879"/>
          </p14:sldIdLst>
        </p14:section>
        <p14:section name="Impact" id="{93A52857-5AB7-4B5F-8568-0C56F2D99F62}">
          <p14:sldIdLst>
            <p14:sldId id="910"/>
            <p14:sldId id="838"/>
            <p14:sldId id="890"/>
            <p14:sldId id="901"/>
            <p14:sldId id="909"/>
            <p14:sldId id="893"/>
            <p14:sldId id="911"/>
            <p14:sldId id="913"/>
            <p14:sldId id="914"/>
            <p14:sldId id="902"/>
            <p14:sldId id="903"/>
          </p14:sldIdLst>
        </p14:section>
        <p14:section name="Future" id="{66ACB79E-211F-417E-ACDB-F7763E9C3F34}">
          <p14:sldIdLst>
            <p14:sldId id="907"/>
            <p14:sldId id="908"/>
          </p14:sldIdLst>
        </p14:section>
        <p14:section name="Conclusion" id="{FAD998B4-7667-8F40-A1A8-42BF6A185D67}">
          <p14:sldIdLst>
            <p14:sldId id="865"/>
            <p14:sldId id="880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orient="horz" pos="1392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19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E2936"/>
    <a:srgbClr val="1F2936"/>
    <a:srgbClr val="FFFFFF"/>
    <a:srgbClr val="1D2835"/>
    <a:srgbClr val="1B9540"/>
    <a:srgbClr val="990000"/>
    <a:srgbClr val="FC5C8B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5" autoAdjust="0"/>
    <p:restoredTop sz="81791" autoAdjust="0"/>
  </p:normalViewPr>
  <p:slideViewPr>
    <p:cSldViewPr snapToObjects="1">
      <p:cViewPr varScale="1">
        <p:scale>
          <a:sx n="64" d="100"/>
          <a:sy n="64" d="100"/>
        </p:scale>
        <p:origin x="1374" y="60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ropbox\picoctf\V-Unit%20Report\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ygwin64\home\jon\acm-chi-2014\results\i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ygwin64\home\jon\acm-chi-2014\results\i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ygwin64\home\jon\acm-chi-2014\results\i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ygwin64\home\jon\acm-chi-2014\results\i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'Learning Effectiveness'!$F$2:$F$6</c:f>
              <c:strCache>
                <c:ptCount val="5"/>
                <c:pt idx="0">
                  <c:v>1 (Less)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(More)</c:v>
                </c:pt>
              </c:strCache>
            </c:strRef>
          </c:cat>
          <c:val>
            <c:numRef>
              <c:f>'Learning Effectiveness'!$D$2:$D$6</c:f>
              <c:numCache>
                <c:formatCode>General</c:formatCode>
                <c:ptCount val="5"/>
                <c:pt idx="0">
                  <c:v>16</c:v>
                </c:pt>
                <c:pt idx="1">
                  <c:v>28</c:v>
                </c:pt>
                <c:pt idx="2">
                  <c:v>70</c:v>
                </c:pt>
                <c:pt idx="3">
                  <c:v>103</c:v>
                </c:pt>
                <c:pt idx="4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6854576"/>
        <c:axId val="816868720"/>
      </c:barChart>
      <c:catAx>
        <c:axId val="81685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868720"/>
        <c:crosses val="autoZero"/>
        <c:auto val="1"/>
        <c:lblAlgn val="ctr"/>
        <c:lblOffset val="100"/>
        <c:noMultiLvlLbl val="0"/>
      </c:catAx>
      <c:valAx>
        <c:axId val="81686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Survey Responses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85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'I19'!$A$3:$A$9</c:f>
              <c:strCache>
                <c:ptCount val="7"/>
                <c:pt idx="0">
                  <c:v>Web</c:v>
                </c:pt>
                <c:pt idx="1">
                  <c:v>Cryptography</c:v>
                </c:pt>
                <c:pt idx="2">
                  <c:v>Script Exploitation (non-web)</c:v>
                </c:pt>
                <c:pt idx="3">
                  <c:v>Reverse Engineering</c:v>
                </c:pt>
                <c:pt idx="4">
                  <c:v>Forensics</c:v>
                </c:pt>
                <c:pt idx="5">
                  <c:v>Binary Exploitation</c:v>
                </c:pt>
                <c:pt idx="6">
                  <c:v>Other</c:v>
                </c:pt>
              </c:strCache>
            </c:strRef>
          </c:cat>
          <c:val>
            <c:numRef>
              <c:f>'I19'!$B$3:$B$9</c:f>
              <c:numCache>
                <c:formatCode>General</c:formatCode>
                <c:ptCount val="7"/>
                <c:pt idx="0">
                  <c:v>118</c:v>
                </c:pt>
                <c:pt idx="1">
                  <c:v>82</c:v>
                </c:pt>
                <c:pt idx="2">
                  <c:v>45</c:v>
                </c:pt>
                <c:pt idx="3">
                  <c:v>41</c:v>
                </c:pt>
                <c:pt idx="4">
                  <c:v>40</c:v>
                </c:pt>
                <c:pt idx="5">
                  <c:v>28</c:v>
                </c:pt>
                <c:pt idx="6">
                  <c:v>25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'I19'!$A$13:$A$19</c:f>
              <c:strCache>
                <c:ptCount val="7"/>
                <c:pt idx="0">
                  <c:v>Web</c:v>
                </c:pt>
                <c:pt idx="1">
                  <c:v>Cryptography</c:v>
                </c:pt>
                <c:pt idx="2">
                  <c:v>Script Exploitation (non-web)</c:v>
                </c:pt>
                <c:pt idx="3">
                  <c:v>Reverse Engineering</c:v>
                </c:pt>
                <c:pt idx="4">
                  <c:v>Forensics</c:v>
                </c:pt>
                <c:pt idx="5">
                  <c:v>Binary Exploitation</c:v>
                </c:pt>
                <c:pt idx="6">
                  <c:v>Other</c:v>
                </c:pt>
              </c:strCache>
            </c:strRef>
          </c:cat>
          <c:val>
            <c:numRef>
              <c:f>'I19'!$B$13:$B$19</c:f>
              <c:numCache>
                <c:formatCode>General</c:formatCode>
                <c:ptCount val="7"/>
                <c:pt idx="0">
                  <c:v>28</c:v>
                </c:pt>
                <c:pt idx="1">
                  <c:v>28</c:v>
                </c:pt>
                <c:pt idx="2">
                  <c:v>29</c:v>
                </c:pt>
                <c:pt idx="3">
                  <c:v>34</c:v>
                </c:pt>
                <c:pt idx="4">
                  <c:v>53</c:v>
                </c:pt>
                <c:pt idx="5">
                  <c:v>164</c:v>
                </c:pt>
                <c:pt idx="6">
                  <c:v>30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Text-Based Problem Viewer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'I8'!$A$11:$A$17</c:f>
              <c:strCache>
                <c:ptCount val="7"/>
                <c:pt idx="0">
                  <c:v>20 - 500</c:v>
                </c:pt>
                <c:pt idx="1">
                  <c:v>501 - 1000</c:v>
                </c:pt>
                <c:pt idx="2">
                  <c:v>1001 - 2000</c:v>
                </c:pt>
                <c:pt idx="3">
                  <c:v>2001 - 3000</c:v>
                </c:pt>
                <c:pt idx="4">
                  <c:v>3001 - 4000</c:v>
                </c:pt>
                <c:pt idx="5">
                  <c:v>4001 - 5000</c:v>
                </c:pt>
                <c:pt idx="6">
                  <c:v>5001+</c:v>
                </c:pt>
              </c:strCache>
            </c:strRef>
          </c:cat>
          <c:val>
            <c:numRef>
              <c:f>'I8'!$B$11:$B$17</c:f>
              <c:numCache>
                <c:formatCode>General</c:formatCode>
                <c:ptCount val="7"/>
                <c:pt idx="0">
                  <c:v>0.25</c:v>
                </c:pt>
                <c:pt idx="1">
                  <c:v>0.245614035088</c:v>
                </c:pt>
                <c:pt idx="2">
                  <c:v>0.42519685039400001</c:v>
                </c:pt>
                <c:pt idx="3">
                  <c:v>0.6</c:v>
                </c:pt>
                <c:pt idx="4">
                  <c:v>0.66666666666700003</c:v>
                </c:pt>
                <c:pt idx="5">
                  <c:v>0.72222222222200005</c:v>
                </c:pt>
                <c:pt idx="6">
                  <c:v>0.875</c:v>
                </c:pt>
              </c:numCache>
            </c:numRef>
          </c:val>
        </c:ser>
        <c:ser>
          <c:idx val="1"/>
          <c:order val="1"/>
          <c:tx>
            <c:v>"Toaster Wars" Game Viewer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'I8'!$A$11:$A$17</c:f>
              <c:strCache>
                <c:ptCount val="7"/>
                <c:pt idx="0">
                  <c:v>20 - 500</c:v>
                </c:pt>
                <c:pt idx="1">
                  <c:v>501 - 1000</c:v>
                </c:pt>
                <c:pt idx="2">
                  <c:v>1001 - 2000</c:v>
                </c:pt>
                <c:pt idx="3">
                  <c:v>2001 - 3000</c:v>
                </c:pt>
                <c:pt idx="4">
                  <c:v>3001 - 4000</c:v>
                </c:pt>
                <c:pt idx="5">
                  <c:v>4001 - 5000</c:v>
                </c:pt>
                <c:pt idx="6">
                  <c:v>5001+</c:v>
                </c:pt>
              </c:strCache>
            </c:strRef>
          </c:cat>
          <c:val>
            <c:numRef>
              <c:f>'I8'!$C$11:$C$17</c:f>
              <c:numCache>
                <c:formatCode>General</c:formatCode>
                <c:ptCount val="7"/>
                <c:pt idx="0">
                  <c:v>0.75</c:v>
                </c:pt>
                <c:pt idx="1">
                  <c:v>0.75438596491200005</c:v>
                </c:pt>
                <c:pt idx="2">
                  <c:v>0.57480314960599999</c:v>
                </c:pt>
                <c:pt idx="3">
                  <c:v>0.4</c:v>
                </c:pt>
                <c:pt idx="4">
                  <c:v>0.33333333333300003</c:v>
                </c:pt>
                <c:pt idx="5">
                  <c:v>0.277777777778</c:v>
                </c:pt>
                <c:pt idx="6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6860016"/>
        <c:axId val="885766512"/>
      </c:barChart>
      <c:catAx>
        <c:axId val="816860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Score</a:t>
                </a:r>
              </a:p>
            </c:rich>
          </c:tx>
          <c:layout>
            <c:manualLayout>
              <c:xMode val="edge"/>
              <c:yMode val="edge"/>
              <c:x val="0.47003216898917466"/>
              <c:y val="0.867098104621267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766512"/>
        <c:crosses val="autoZero"/>
        <c:auto val="1"/>
        <c:lblAlgn val="ctr"/>
        <c:lblOffset val="100"/>
        <c:noMultiLvlLbl val="0"/>
      </c:catAx>
      <c:valAx>
        <c:axId val="885766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Percent Usage</a:t>
                </a:r>
              </a:p>
            </c:rich>
          </c:tx>
          <c:layout>
            <c:manualLayout>
              <c:xMode val="edge"/>
              <c:yMode val="edge"/>
              <c:x val="9.4854704255530643E-3"/>
              <c:y val="0.26802250429752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86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'I2'!$A$37:$A$43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cat>
          <c:val>
            <c:numRef>
              <c:f>'I2'!$B$37:$B$43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3.7777777777799999</c:v>
                </c:pt>
                <c:pt idx="2">
                  <c:v>4.1666666666700003</c:v>
                </c:pt>
                <c:pt idx="3">
                  <c:v>3.8823529411800002</c:v>
                </c:pt>
                <c:pt idx="4">
                  <c:v>3.4782608695700001</c:v>
                </c:pt>
                <c:pt idx="5">
                  <c:v>3.4692307692300002</c:v>
                </c:pt>
                <c:pt idx="6">
                  <c:v>3.22891566265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5767600"/>
        <c:axId val="885761072"/>
      </c:barChart>
      <c:catAx>
        <c:axId val="8857676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Grade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761072"/>
        <c:crosses val="autoZero"/>
        <c:auto val="1"/>
        <c:lblAlgn val="ctr"/>
        <c:lblOffset val="100"/>
        <c:noMultiLvlLbl val="0"/>
      </c:catAx>
      <c:valAx>
        <c:axId val="88576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Opinion of</a:t>
                </a:r>
                <a:r>
                  <a:rPr lang="en-US" sz="1800" baseline="0"/>
                  <a:t> Game Viewer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0.39152637384354416"/>
              <c:y val="0.931662826429463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76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8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99170D3-89C4-BB42-836D-D925400CC7A3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C1F5B7F-F702-E24B-B97E-863D4E495E13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A9756D6-8139-C44F-931B-372F152FA7C2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E4327B-086F-C14D-B06F-CE57E273F375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BD3B-C321-3747-A281-298A36F52409}" type="datetime1">
              <a:rPr lang="en-US" smtClean="0"/>
              <a:t>6/27/2015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D7A3CB-B31F-F44D-BE5E-9BB9DAE334F7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5" y="1524002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8842061-E09A-C64F-AC91-6B22DD773FB7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5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8B15C4-75F8-8145-B332-9C9E6CC1694D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E902-58D7-5940-B7B2-BB1B96F0CB4F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5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2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6" y="1535115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6" y="1981202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7BE05AF-3078-DE4E-8E55-E5E804412B8D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38595AD-FC1D-6647-9C7B-6A6A09EB9496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8FB06B4-F6A6-3F44-9030-7566931308D3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1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2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BF8F280-9551-E344-89F9-EAAD5E158938}" type="datetime1">
              <a:rPr lang="en-US" smtClean="0"/>
              <a:t>6/27/2015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1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7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A990C2A9-FE53-4849-A08D-11DD13CE8E41}" type="datetime1">
              <a:rPr lang="en-US" smtClean="0"/>
              <a:pPr/>
              <a:t>6/27/2015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7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11" Type="http://schemas.openxmlformats.org/officeDocument/2006/relationships/image" Target="../media/image32.emf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53340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/>
              <a:t>PicoCTF: Inspiring Tomorrow’s Cyber Security Workforce and Leaders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9500" y="4941332"/>
            <a:ext cx="25087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Jonathan Burket</a:t>
            </a:r>
            <a:endParaRPr lang="en-US" sz="2400" b="1" dirty="0"/>
          </a:p>
          <a:p>
            <a:pPr algn="r"/>
            <a:r>
              <a:rPr lang="en-US" dirty="0" smtClean="0"/>
              <a:t>jburket@cmu.edu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11534"/>
            <a:ext cx="2438400" cy="3255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5951"/>
            <a:ext cx="2914650" cy="7429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Anyone can play!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14600"/>
            <a:ext cx="2743200" cy="571499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Winners must be: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1550" y="3028949"/>
            <a:ext cx="5086350" cy="800101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Attending school in the United States</a:t>
            </a:r>
          </a:p>
          <a:p>
            <a:r>
              <a:rPr lang="en-US" sz="2100" dirty="0"/>
              <a:t>A 6</a:t>
            </a:r>
            <a:r>
              <a:rPr lang="en-US" sz="2100" baseline="30000" dirty="0"/>
              <a:t>th</a:t>
            </a:r>
            <a:r>
              <a:rPr lang="en-US" sz="2100" dirty="0"/>
              <a:t> to 12</a:t>
            </a:r>
            <a:r>
              <a:rPr lang="en-US" sz="2100" baseline="30000" dirty="0"/>
              <a:t>th</a:t>
            </a:r>
            <a:r>
              <a:rPr lang="en-US" sz="2100" dirty="0"/>
              <a:t> grade </a:t>
            </a:r>
            <a:r>
              <a:rPr lang="en-US" sz="2100" dirty="0" smtClean="0"/>
              <a:t>student</a:t>
            </a:r>
            <a:endParaRPr lang="en-US" sz="2100" dirty="0"/>
          </a:p>
          <a:p>
            <a:r>
              <a:rPr lang="en-US" sz="2100" dirty="0" smtClean="0"/>
              <a:t>On a team of 5 or fewer eligible players</a:t>
            </a:r>
          </a:p>
        </p:txBody>
      </p:sp>
    </p:spTree>
    <p:extLst>
      <p:ext uri="{BB962C8B-B14F-4D97-AF65-F5344CB8AC3E}">
        <p14:creationId xmlns:p14="http://schemas.microsoft.com/office/powerpoint/2010/main" val="8712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Prizes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51078"/>
              </p:ext>
            </p:extLst>
          </p:nvPr>
        </p:nvGraphicFramePr>
        <p:xfrm>
          <a:off x="620486" y="1066798"/>
          <a:ext cx="7903028" cy="520700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75757"/>
                <a:gridCol w="1975757"/>
                <a:gridCol w="1975757"/>
                <a:gridCol w="1975757"/>
              </a:tblGrid>
              <a:tr h="97631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AWS</a:t>
                      </a:r>
                      <a:r>
                        <a:rPr lang="en-US" baseline="0" dirty="0" smtClean="0"/>
                        <a:t> Credit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Wiley Books</a:t>
                      </a:r>
                      <a:endParaRPr lang="en-US" dirty="0"/>
                    </a:p>
                  </a:txBody>
                  <a:tcPr anchor="ctr"/>
                </a:tc>
              </a:tr>
              <a:tr h="7051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Place School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Books</a:t>
                      </a:r>
                      <a:endParaRPr lang="en-US" dirty="0"/>
                    </a:p>
                  </a:txBody>
                  <a:tcPr anchor="ctr"/>
                </a:tc>
              </a:tr>
              <a:tr h="7051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Place School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Books</a:t>
                      </a:r>
                      <a:endParaRPr lang="en-US" dirty="0"/>
                    </a:p>
                  </a:txBody>
                  <a:tcPr anchor="ctr"/>
                </a:tc>
              </a:tr>
              <a:tr h="7051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Place School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Books</a:t>
                      </a:r>
                      <a:endParaRPr lang="en-US" dirty="0"/>
                    </a:p>
                  </a:txBody>
                  <a:tcPr anchor="ctr"/>
                </a:tc>
              </a:tr>
              <a:tr h="7051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Place Team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Books</a:t>
                      </a:r>
                    </a:p>
                  </a:txBody>
                  <a:tcPr anchor="ctr"/>
                </a:tc>
              </a:tr>
              <a:tr h="7051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Place Team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Books</a:t>
                      </a:r>
                      <a:endParaRPr lang="en-US" dirty="0"/>
                    </a:p>
                  </a:txBody>
                  <a:tcPr anchor="ctr"/>
                </a:tc>
              </a:tr>
              <a:tr h="7051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Place Team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Books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82600" y="6341651"/>
            <a:ext cx="6442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Winning teams also received trophies</a:t>
            </a:r>
            <a:r>
              <a:rPr lang="en-US" dirty="0"/>
              <a:t>, t</a:t>
            </a:r>
            <a:r>
              <a:rPr lang="en-US" dirty="0" smtClean="0"/>
              <a:t>-shirts</a:t>
            </a:r>
            <a:r>
              <a:rPr lang="en-US" dirty="0"/>
              <a:t>, and </a:t>
            </a:r>
            <a:r>
              <a:rPr lang="en-US" dirty="0" smtClean="0"/>
              <a:t>certificates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go?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4419600" cy="60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2,589 Registered Teams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06189" y="1828801"/>
            <a:ext cx="3429000" cy="6857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1,938 </a:t>
            </a:r>
            <a:r>
              <a:rPr lang="en-US" dirty="0" smtClean="0"/>
              <a:t>Participated</a:t>
            </a:r>
            <a:endParaRPr lang="en-US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09800"/>
            <a:ext cx="4000500" cy="6857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172,482 Submissions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9552" y="2819400"/>
            <a:ext cx="4185637" cy="6857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47,229 Unique Visitors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1211" y="3352800"/>
            <a:ext cx="4490437" cy="6857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558,080 Pageviews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1211" y="4724400"/>
            <a:ext cx="4585339" cy="6857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8-10,000 Students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02250" y="4038600"/>
            <a:ext cx="4585339" cy="6857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1,785,384 Logged Events</a:t>
            </a:r>
            <a:endParaRPr lang="en-US" dirty="0"/>
          </a:p>
        </p:txBody>
      </p:sp>
      <p:sp>
        <p:nvSpPr>
          <p:cNvPr id="12" name="Folded Corner 11"/>
          <p:cNvSpPr/>
          <p:nvPr/>
        </p:nvSpPr>
        <p:spPr>
          <a:xfrm>
            <a:off x="2247900" y="5486234"/>
            <a:ext cx="4648200" cy="990600"/>
          </a:xfrm>
          <a:prstGeom prst="foldedCorner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18288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of the largest computer security competitions ever held.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219200"/>
            <a:ext cx="9144000" cy="5093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8309" y="6000434"/>
            <a:ext cx="3886200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3200" dirty="0" smtClean="0"/>
              <a:t>955 different schools. </a:t>
            </a:r>
          </a:p>
        </p:txBody>
      </p:sp>
    </p:spTree>
    <p:extLst>
      <p:ext uri="{BB962C8B-B14F-4D97-AF65-F5344CB8AC3E}">
        <p14:creationId xmlns:p14="http://schemas.microsoft.com/office/powerpoint/2010/main" val="12231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322" y="2782956"/>
            <a:ext cx="6894276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This was really awesome, I learned a whole lot, had fun, and I hope you guys do this next year.</a:t>
            </a:r>
          </a:p>
        </p:txBody>
      </p:sp>
      <p:sp>
        <p:nvSpPr>
          <p:cNvPr id="4" name="TextBox 3"/>
          <p:cNvSpPr txBox="1"/>
          <p:nvPr/>
        </p:nvSpPr>
        <p:spPr>
          <a:xfrm rot="20813269">
            <a:off x="1392004" y="4381148"/>
            <a:ext cx="6659217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Thanks you guys so much for doing this.  All the other security competitions aimed at high </a:t>
            </a:r>
            <a:r>
              <a:rPr lang="en-US" sz="2000" dirty="0" err="1" smtClean="0">
                <a:solidFill>
                  <a:schemeClr val="accent5"/>
                </a:solidFill>
              </a:rPr>
              <a:t>schoolers</a:t>
            </a:r>
            <a:r>
              <a:rPr lang="en-US" sz="2000" dirty="0" smtClean="0">
                <a:solidFill>
                  <a:schemeClr val="accent5"/>
                </a:solidFill>
              </a:rPr>
              <a:t> are terrible.</a:t>
            </a:r>
          </a:p>
        </p:txBody>
      </p:sp>
      <p:sp>
        <p:nvSpPr>
          <p:cNvPr id="6" name="TextBox 5"/>
          <p:cNvSpPr txBox="1"/>
          <p:nvPr/>
        </p:nvSpPr>
        <p:spPr>
          <a:xfrm rot="822961">
            <a:off x="1394955" y="1217369"/>
            <a:ext cx="6102626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Thank you very much. This program has taught me more than I ever would have imagined.</a:t>
            </a:r>
          </a:p>
        </p:txBody>
      </p:sp>
      <p:sp>
        <p:nvSpPr>
          <p:cNvPr id="7" name="TextBox 6"/>
          <p:cNvSpPr txBox="1"/>
          <p:nvPr/>
        </p:nvSpPr>
        <p:spPr>
          <a:xfrm rot="751579">
            <a:off x="437322" y="5004182"/>
            <a:ext cx="8022004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I loved the competition! Thank you so much for this it taught me so much!</a:t>
            </a:r>
          </a:p>
        </p:txBody>
      </p:sp>
      <p:sp>
        <p:nvSpPr>
          <p:cNvPr id="12" name="TextBox 11"/>
          <p:cNvSpPr txBox="1"/>
          <p:nvPr/>
        </p:nvSpPr>
        <p:spPr>
          <a:xfrm rot="20948137">
            <a:off x="4000328" y="1133737"/>
            <a:ext cx="4465903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I loved the contest. It was really amazing.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313" y="367744"/>
            <a:ext cx="6546151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It was great. I'm </a:t>
            </a:r>
            <a:r>
              <a:rPr lang="en-US" sz="2000" dirty="0" err="1" smtClean="0">
                <a:solidFill>
                  <a:schemeClr val="tx2"/>
                </a:solidFill>
              </a:rPr>
              <a:t>gonna</a:t>
            </a:r>
            <a:r>
              <a:rPr lang="en-US" sz="2000" dirty="0" smtClean="0">
                <a:solidFill>
                  <a:schemeClr val="tx2"/>
                </a:solidFill>
              </a:rPr>
              <a:t> use the challenges that are still open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to teach people things at my school's computer science club.</a:t>
            </a:r>
          </a:p>
        </p:txBody>
      </p:sp>
      <p:sp>
        <p:nvSpPr>
          <p:cNvPr id="11" name="TextBox 10"/>
          <p:cNvSpPr txBox="1"/>
          <p:nvPr/>
        </p:nvSpPr>
        <p:spPr>
          <a:xfrm rot="20234306">
            <a:off x="3421802" y="3124923"/>
            <a:ext cx="521732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We will definitely be competing again next year!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87" y="5796965"/>
            <a:ext cx="8675452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Keep doing this! I loved it! The challenges were creative and thought-provoking.</a:t>
            </a:r>
          </a:p>
        </p:txBody>
      </p:sp>
      <p:sp>
        <p:nvSpPr>
          <p:cNvPr id="3" name="TextBox 2"/>
          <p:cNvSpPr txBox="1"/>
          <p:nvPr/>
        </p:nvSpPr>
        <p:spPr>
          <a:xfrm rot="297045">
            <a:off x="708262" y="3907079"/>
            <a:ext cx="8017901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 just really loved </a:t>
            </a:r>
            <a:r>
              <a:rPr lang="en-US" sz="2000" dirty="0" err="1" smtClean="0">
                <a:solidFill>
                  <a:schemeClr val="tx2"/>
                </a:solidFill>
              </a:rPr>
              <a:t>picoCTF</a:t>
            </a:r>
            <a:r>
              <a:rPr lang="en-US" sz="2000" dirty="0" smtClean="0">
                <a:solidFill>
                  <a:schemeClr val="tx2"/>
                </a:solidFill>
              </a:rPr>
              <a:t> and I really think you guys should have it again.</a:t>
            </a:r>
          </a:p>
        </p:txBody>
      </p:sp>
      <p:sp>
        <p:nvSpPr>
          <p:cNvPr id="10" name="TextBox 9"/>
          <p:cNvSpPr txBox="1"/>
          <p:nvPr/>
        </p:nvSpPr>
        <p:spPr>
          <a:xfrm rot="508668">
            <a:off x="354455" y="2660093"/>
            <a:ext cx="8734314" cy="30777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I enjoyed this competition because it was unlike anything I had ever done before</a:t>
            </a:r>
          </a:p>
        </p:txBody>
      </p:sp>
      <p:sp>
        <p:nvSpPr>
          <p:cNvPr id="9" name="TextBox 8"/>
          <p:cNvSpPr txBox="1"/>
          <p:nvPr/>
        </p:nvSpPr>
        <p:spPr>
          <a:xfrm rot="1401214">
            <a:off x="583916" y="3178490"/>
            <a:ext cx="7601953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</a:rPr>
              <a:t>It was a great experience! Thank you for taking the time to set this up!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4364" y="1689439"/>
            <a:ext cx="5762796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CTF was really fun for first time CTF-</a:t>
            </a:r>
            <a:r>
              <a:rPr lang="en-US" sz="2000" dirty="0" err="1" smtClean="0">
                <a:solidFill>
                  <a:schemeClr val="accent5"/>
                </a:solidFill>
              </a:rPr>
              <a:t>ers</a:t>
            </a:r>
            <a:r>
              <a:rPr lang="en-US" sz="2000" dirty="0" smtClean="0">
                <a:solidFill>
                  <a:schemeClr val="accent5"/>
                </a:solidFill>
              </a:rPr>
              <a:t>.  </a:t>
            </a:r>
          </a:p>
          <a:p>
            <a:r>
              <a:rPr lang="en-US" sz="2000" dirty="0" smtClean="0">
                <a:solidFill>
                  <a:schemeClr val="accent5"/>
                </a:solidFill>
              </a:rPr>
              <a:t>We will definitely do this or something like this again</a:t>
            </a:r>
          </a:p>
        </p:txBody>
      </p:sp>
    </p:spTree>
    <p:extLst>
      <p:ext uri="{BB962C8B-B14F-4D97-AF65-F5344CB8AC3E}">
        <p14:creationId xmlns:p14="http://schemas.microsoft.com/office/powerpoint/2010/main" val="20669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  <p:bldP spid="14" grpId="0" animBg="1"/>
      <p:bldP spid="11" grpId="0" animBg="1"/>
      <p:bldP spid="8" grpId="0" animBg="1"/>
      <p:bldP spid="3" grpId="0" animBg="1"/>
      <p:bldP spid="10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and Observations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58" y="2395395"/>
            <a:ext cx="8378283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241" y="1028700"/>
            <a:ext cx="8458200" cy="8382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438400" y="5794235"/>
            <a:ext cx="3048000" cy="881204"/>
          </a:xfrm>
          <a:prstGeom prst="wedgeRoundRectCallout">
            <a:avLst>
              <a:gd name="adj1" fmla="val -45397"/>
              <a:gd name="adj2" fmla="val -71494"/>
              <a:gd name="adj3" fmla="val 16667"/>
            </a:avLst>
          </a:prstGeom>
          <a:ln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/>
              <a:t>A non-trivial exercise for graduate students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22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91364" y="1768642"/>
          <a:ext cx="7595755" cy="45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856880" y="1283916"/>
            <a:ext cx="7430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Compared to typical course work, how much do you think you learned?</a:t>
            </a:r>
          </a:p>
        </p:txBody>
      </p:sp>
    </p:spTree>
    <p:extLst>
      <p:ext uri="{BB962C8B-B14F-4D97-AF65-F5344CB8AC3E}">
        <p14:creationId xmlns:p14="http://schemas.microsoft.com/office/powerpoint/2010/main" val="25729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– Want More Of: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323474" y="1295400"/>
          <a:ext cx="6483901" cy="471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FD9D-2253-41A5-882B-B36DBB2A39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Plaid Parliament of Pwning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03713"/>
            <a:ext cx="5105400" cy="3397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829" y="1331022"/>
            <a:ext cx="1090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Old Picture!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4287" y="1484910"/>
            <a:ext cx="3284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Computer Security Research Group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54286" y="2438400"/>
            <a:ext cx="3284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Undergraduates, Graduate Students, and Staff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54287" y="3414057"/>
            <a:ext cx="3284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Primarily Play in Capture-the-Flag Competitions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62600" y="3420193"/>
            <a:ext cx="3284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Primarily Play in </a:t>
            </a:r>
            <a:r>
              <a:rPr lang="en-US" b="1" dirty="0" smtClean="0"/>
              <a:t>Capture-the-Flag</a:t>
            </a:r>
            <a:r>
              <a:rPr lang="en-US" dirty="0" smtClean="0"/>
              <a:t> Competitions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– Want Fewer Of: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155032" y="1487906"/>
          <a:ext cx="6493135" cy="458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FD9D-2253-41A5-882B-B36DBB2A39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Viewer Usage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57200" y="1295400"/>
          <a:ext cx="7976937" cy="492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FD9D-2253-41A5-882B-B36DBB2A39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Viewer Usage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685799" y="1391652"/>
          <a:ext cx="7676147" cy="447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" b="1443"/>
          <a:stretch/>
        </p:blipFill>
        <p:spPr>
          <a:xfrm>
            <a:off x="-753035" y="304800"/>
            <a:ext cx="1074420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371" y="5732657"/>
            <a:ext cx="7829387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Coming this Fall (Probably October)</a:t>
            </a:r>
          </a:p>
        </p:txBody>
      </p:sp>
    </p:spTree>
    <p:extLst>
      <p:ext uri="{BB962C8B-B14F-4D97-AF65-F5344CB8AC3E}">
        <p14:creationId xmlns:p14="http://schemas.microsoft.com/office/powerpoint/2010/main" val="17863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0" y="286871"/>
            <a:ext cx="4930553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876702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908" y="2456329"/>
            <a:ext cx="488909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60" y="1143000"/>
            <a:ext cx="4349840" cy="199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1143000"/>
            <a:ext cx="4436984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59" y="3086100"/>
            <a:ext cx="4387941" cy="1967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1" y="3086100"/>
            <a:ext cx="4475084" cy="1988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60" y="4943963"/>
            <a:ext cx="2927439" cy="199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4" name="Picture 2" descr="Symante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143000"/>
            <a:ext cx="2053826" cy="19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tertainment Technology Cen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32670"/>
            <a:ext cx="22479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te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179286"/>
            <a:ext cx="19050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icrosof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2655645"/>
            <a:ext cx="3121025" cy="66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udShark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0765"/>
            <a:ext cx="2667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W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1035"/>
            <a:ext cx="2006132" cy="15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EI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89" y="3719200"/>
            <a:ext cx="2965011" cy="11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NI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35" y="3719200"/>
            <a:ext cx="1282919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Pearson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89" y="5226735"/>
            <a:ext cx="3044825" cy="9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4456" y="5341905"/>
            <a:ext cx="3017788" cy="6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172" y="838200"/>
            <a:ext cx="48349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Questions?</a:t>
            </a:r>
            <a:r>
              <a:rPr lang="en-US" sz="6600" b="1" dirty="0" smtClean="0">
                <a:solidFill>
                  <a:schemeClr val="bg1"/>
                </a:solidFill>
              </a:rPr>
              <a:t>?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1" y="4114800"/>
            <a:ext cx="5162270" cy="14773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3200" b="1" dirty="0" smtClean="0"/>
              <a:t>picoctf.com</a:t>
            </a:r>
          </a:p>
          <a:p>
            <a:pPr algn="r"/>
            <a:r>
              <a:rPr lang="en-US" sz="3200" dirty="0" smtClean="0"/>
              <a:t>jburket@cmu.edu</a:t>
            </a:r>
          </a:p>
          <a:p>
            <a:pPr algn="r"/>
            <a:endParaRPr lang="en-US" sz="3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the Flag Competitions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110734"/>
            <a:ext cx="822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CTFs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200" y="1828800"/>
            <a:ext cx="2692004" cy="3589339"/>
            <a:chOff x="1600200" y="1828800"/>
            <a:chExt cx="2692004" cy="35893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828800"/>
              <a:ext cx="2692004" cy="35893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063604" y="5190038"/>
              <a:ext cx="2286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[1]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86430" y="1038999"/>
            <a:ext cx="2408060" cy="1419161"/>
            <a:chOff x="3586430" y="1038999"/>
            <a:chExt cx="2408060" cy="1419161"/>
          </a:xfrm>
        </p:grpSpPr>
        <p:sp>
          <p:nvSpPr>
            <p:cNvPr id="9" name="Bent Arrow 8"/>
            <p:cNvSpPr/>
            <p:nvPr/>
          </p:nvSpPr>
          <p:spPr>
            <a:xfrm rot="16758286">
              <a:off x="3434030" y="1191399"/>
              <a:ext cx="1066800" cy="762000"/>
            </a:xfrm>
            <a:prstGeom prst="ben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20990">
              <a:off x="4445487" y="1965717"/>
              <a:ext cx="1549003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3200" cap="small" dirty="0" smtClean="0">
                  <a:latin typeface="Consolas" panose="020B0609020204030204" pitchFamily="49" charset="0"/>
                </a:rPr>
                <a:t>Digital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26" y="2609673"/>
            <a:ext cx="7237945" cy="258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953026" y="5369997"/>
            <a:ext cx="4761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Open-Ended and Difficult</a:t>
            </a:r>
          </a:p>
        </p:txBody>
      </p:sp>
    </p:spTree>
    <p:extLst>
      <p:ext uri="{BB962C8B-B14F-4D97-AF65-F5344CB8AC3E}">
        <p14:creationId xmlns:p14="http://schemas.microsoft.com/office/powerpoint/2010/main" val="8681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4"/>
          <a:stretch/>
        </p:blipFill>
        <p:spPr>
          <a:xfrm>
            <a:off x="4191000" y="1371600"/>
            <a:ext cx="4343400" cy="42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CTF Competitions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789" y="1524000"/>
            <a:ext cx="3505200" cy="43088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2800" dirty="0" smtClean="0"/>
              <a:t>Cryptography</a:t>
            </a:r>
          </a:p>
          <a:p>
            <a:endParaRPr lang="en-US" sz="2800" dirty="0"/>
          </a:p>
          <a:p>
            <a:r>
              <a:rPr lang="en-US" sz="2800" dirty="0" smtClean="0"/>
              <a:t>Digital Forensics</a:t>
            </a:r>
          </a:p>
          <a:p>
            <a:endParaRPr lang="en-US" sz="2800" dirty="0"/>
          </a:p>
          <a:p>
            <a:r>
              <a:rPr lang="en-US" sz="2800" dirty="0" smtClean="0"/>
              <a:t>Reverse Engineering</a:t>
            </a:r>
          </a:p>
          <a:p>
            <a:endParaRPr lang="en-US" sz="2800" dirty="0"/>
          </a:p>
          <a:p>
            <a:r>
              <a:rPr lang="en-US" sz="2800" dirty="0" smtClean="0"/>
              <a:t>Binary Exploitation</a:t>
            </a:r>
          </a:p>
          <a:p>
            <a:endParaRPr lang="en-US" sz="2800" dirty="0"/>
          </a:p>
          <a:p>
            <a:r>
              <a:rPr lang="en-US" sz="2800" dirty="0" smtClean="0"/>
              <a:t>Web Security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655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12127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An authentic, fun, and interactive hacking experience for high school students.</a:t>
            </a:r>
          </a:p>
          <a:p>
            <a:pPr marL="514350" indent="-514350">
              <a:buAutoNum type="arabicPeriod"/>
            </a:pPr>
            <a:r>
              <a:rPr lang="en-US" dirty="0" smtClean="0"/>
              <a:t>Encourage students to pursue degrees of computer science, regardless of incoming background.</a:t>
            </a:r>
          </a:p>
          <a:p>
            <a:pPr marL="514350" indent="-514350">
              <a:buAutoNum type="arabicPeriod"/>
            </a:pPr>
            <a:r>
              <a:rPr lang="en-US" dirty="0" smtClean="0"/>
              <a:t>Nationally recognize and inspire top competitors to become industry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9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0974" y="1085849"/>
            <a:ext cx="9175449" cy="41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4826" y="4789490"/>
            <a:ext cx="7943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8F05A"/>
                </a:solidFill>
                <a:latin typeface="Graph 35+ pix" panose="00000400000000000000" pitchFamily="2" charset="0"/>
                <a:cs typeface="Graph 35+ pix" panose="00000400000000000000" pitchFamily="2" charset="0"/>
              </a:rPr>
              <a:t>April 26 7:00 AM </a:t>
            </a:r>
            <a:r>
              <a:rPr lang="en-US" b="1" dirty="0" smtClean="0">
                <a:solidFill>
                  <a:srgbClr val="F8F05A"/>
                </a:solidFill>
                <a:latin typeface="Graph 35+ pix" panose="00000400000000000000" pitchFamily="2" charset="0"/>
                <a:cs typeface="Graph 35+ pix" panose="00000400000000000000" pitchFamily="2" charset="0"/>
              </a:rPr>
              <a:t>EDT </a:t>
            </a:r>
            <a:r>
              <a:rPr lang="en-US" b="1" dirty="0">
                <a:solidFill>
                  <a:srgbClr val="F8F05A"/>
                </a:solidFill>
                <a:latin typeface="Graph 35+ pix" panose="00000400000000000000" pitchFamily="2" charset="0"/>
                <a:cs typeface="Graph 35+ pix" panose="00000400000000000000" pitchFamily="2" charset="0"/>
              </a:rPr>
              <a:t>- May 6 11:59 PM </a:t>
            </a:r>
            <a:r>
              <a:rPr lang="en-US" b="1" dirty="0" smtClean="0">
                <a:solidFill>
                  <a:srgbClr val="F8F05A"/>
                </a:solidFill>
                <a:latin typeface="Graph 35+ pix" panose="00000400000000000000" pitchFamily="2" charset="0"/>
                <a:cs typeface="Graph 35+ pix" panose="00000400000000000000" pitchFamily="2" charset="0"/>
              </a:rPr>
              <a:t>EDT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7073" y="5462072"/>
            <a:ext cx="7239354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A polished presentation to welcome students and add legitimacy.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63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050" cy="71396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60965" cy="3662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4639819" cy="33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7" y="345860"/>
            <a:ext cx="8229600" cy="857250"/>
          </a:xfrm>
        </p:spPr>
        <p:txBody>
          <a:bodyPr>
            <a:normAutofit/>
          </a:bodyPr>
          <a:lstStyle/>
          <a:p>
            <a:r>
              <a:rPr lang="en-US" sz="4500" dirty="0"/>
              <a:t>Competition Organization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390" y="2003937"/>
            <a:ext cx="2000250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3000" dirty="0"/>
              <a:t>Level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6389" y="2000250"/>
            <a:ext cx="2000250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3000" dirty="0"/>
              <a:t>Level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1388" y="2000250"/>
            <a:ext cx="2000250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3000" dirty="0"/>
              <a:t>Level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231" y="2000249"/>
            <a:ext cx="2000250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3000" dirty="0"/>
              <a:t>Level 4</a:t>
            </a:r>
          </a:p>
        </p:txBody>
      </p:sp>
      <p:cxnSp>
        <p:nvCxnSpPr>
          <p:cNvPr id="15" name="Straight Connector 14"/>
          <p:cNvCxnSpPr>
            <a:stCxn id="10" idx="3"/>
          </p:cNvCxnSpPr>
          <p:nvPr/>
        </p:nvCxnSpPr>
        <p:spPr>
          <a:xfrm>
            <a:off x="2431640" y="2234770"/>
            <a:ext cx="0" cy="302303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61388" y="2234770"/>
            <a:ext cx="0" cy="302303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78231" y="2234770"/>
            <a:ext cx="0" cy="3023030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lient_Meeting_Apr_12 - Google Drive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00000">
            <a:off x="1924568" y="4659272"/>
            <a:ext cx="1234833" cy="902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Picture 19" descr="Client_Meeting_Apr_12 - Google Drive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00000">
            <a:off x="3843972" y="4659272"/>
            <a:ext cx="1234833" cy="902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" name="Picture 20" descr="Client_Meeting_Apr_12 - Google Drive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00000">
            <a:off x="5763375" y="4602122"/>
            <a:ext cx="1234833" cy="902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" name="Picture 21" descr="Client_Meeting_Apr_12 - Google Drive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00000">
            <a:off x="7696719" y="4544972"/>
            <a:ext cx="1234833" cy="902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448455" y="2743200"/>
            <a:ext cx="1905000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dirty="0"/>
              <a:t>No programming experience necessary,</a:t>
            </a:r>
          </a:p>
          <a:p>
            <a:r>
              <a:rPr lang="en-US" dirty="0"/>
              <a:t>computer know-how useful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5917" y="2743200"/>
            <a:ext cx="1428750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dirty="0"/>
              <a:t>Basic programming experience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27854" y="2738735"/>
            <a:ext cx="142875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dirty="0"/>
              <a:t>AP Computer Science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45608" y="2738734"/>
            <a:ext cx="142875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dirty="0"/>
              <a:t>Hard. Very hard.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1676400" y="5859249"/>
            <a:ext cx="4403638" cy="860421"/>
          </a:xfrm>
          <a:prstGeom prst="wedgeRoundRectCallout">
            <a:avLst>
              <a:gd name="adj1" fmla="val 46370"/>
              <a:gd name="adj2" fmla="val -93232"/>
              <a:gd name="adj3" fmla="val 16667"/>
            </a:avLst>
          </a:prstGeom>
          <a:ln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/>
              <a:t>Each skill level can finish with accomplishment.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95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614</Words>
  <Application>Microsoft Office PowerPoint</Application>
  <PresentationFormat>On-screen Show (4:3)</PresentationFormat>
  <Paragraphs>163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Consolas</vt:lpstr>
      <vt:lpstr>Graph 35+ pix</vt:lpstr>
      <vt:lpstr>template</vt:lpstr>
      <vt:lpstr>PicoCTF: Inspiring Tomorrow’s Cyber Security Workforce and Leaders</vt:lpstr>
      <vt:lpstr>Plaid Parliament of Pwning </vt:lpstr>
      <vt:lpstr>Capture the Flag Competitions</vt:lpstr>
      <vt:lpstr>CTF Competitions</vt:lpstr>
      <vt:lpstr>Goals</vt:lpstr>
      <vt:lpstr>PowerPoint Presentation</vt:lpstr>
      <vt:lpstr>PowerPoint Presentation</vt:lpstr>
      <vt:lpstr>PowerPoint Presentation</vt:lpstr>
      <vt:lpstr>Competition Organization</vt:lpstr>
      <vt:lpstr>Eligibility</vt:lpstr>
      <vt:lpstr>Prizes</vt:lpstr>
      <vt:lpstr>How did it go?</vt:lpstr>
      <vt:lpstr>Success!</vt:lpstr>
      <vt:lpstr>Affiliations</vt:lpstr>
      <vt:lpstr>PowerPoint Presentation</vt:lpstr>
      <vt:lpstr>Impact and Observations</vt:lpstr>
      <vt:lpstr>Educational Impact</vt:lpstr>
      <vt:lpstr>Educational Impact</vt:lpstr>
      <vt:lpstr>Takeaways – Want More Of:</vt:lpstr>
      <vt:lpstr>Takeaways – Want Fewer Of:</vt:lpstr>
      <vt:lpstr>Game Viewer Usage</vt:lpstr>
      <vt:lpstr>Game Viewer Usage</vt:lpstr>
      <vt:lpstr>PowerPoint Presentation</vt:lpstr>
      <vt:lpstr>PowerPoint Presentation</vt:lpstr>
      <vt:lpstr>The Team</vt:lpstr>
      <vt:lpstr>Sponsors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2013-06-22T13:01:26Z</dcterms:created>
  <dcterms:modified xsi:type="dcterms:W3CDTF">2015-06-27T17:32:34Z</dcterms:modified>
  <cp:contentStatus/>
</cp:coreProperties>
</file>